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  <p:sldId id="256" r:id="rId6"/>
    <p:sldId id="257" r:id="rId7"/>
    <p:sldId id="258" r:id="rId8"/>
    <p:sldId id="262" r:id="rId9"/>
  </p:sldIdLst>
  <p:sldSz cx="12192000" cy="6858000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F0895F-EC51-3B90-874E-1C5FA314E45E}" v="74" dt="2022-09-09T11:43:16.249"/>
    <p1510:client id="{5FE15C01-E50C-423C-908B-7DE764F5E7CC}" v="27" dt="2022-09-09T12:01:50.685"/>
    <p1510:client id="{C6E1CBA2-CA74-42F2-AD3B-9837D1CA6E40}" v="5" dt="2022-09-09T11:48:23.7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 Wangberg Hansen" userId="S::awhans@osloskolen.no::32e2ad74-2ae6-4878-8a59-e9ab3509a5d6" providerId="AD" clId="Web-{5FE15C01-E50C-423C-908B-7DE764F5E7CC}"/>
    <pc:docChg chg="modSld">
      <pc:chgData name="Anne Wangberg Hansen" userId="S::awhans@osloskolen.no::32e2ad74-2ae6-4878-8a59-e9ab3509a5d6" providerId="AD" clId="Web-{5FE15C01-E50C-423C-908B-7DE764F5E7CC}" dt="2022-09-09T12:01:50.013" v="13"/>
      <pc:docMkLst>
        <pc:docMk/>
      </pc:docMkLst>
      <pc:sldChg chg="modSp">
        <pc:chgData name="Anne Wangberg Hansen" userId="S::awhans@osloskolen.no::32e2ad74-2ae6-4878-8a59-e9ab3509a5d6" providerId="AD" clId="Web-{5FE15C01-E50C-423C-908B-7DE764F5E7CC}" dt="2022-09-09T12:01:03.559" v="9"/>
        <pc:sldMkLst>
          <pc:docMk/>
          <pc:sldMk cId="2716035377" sldId="256"/>
        </pc:sldMkLst>
        <pc:graphicFrameChg chg="modGraphic">
          <ac:chgData name="Anne Wangberg Hansen" userId="S::awhans@osloskolen.no::32e2ad74-2ae6-4878-8a59-e9ab3509a5d6" providerId="AD" clId="Web-{5FE15C01-E50C-423C-908B-7DE764F5E7CC}" dt="2022-09-09T12:01:03.559" v="9"/>
          <ac:graphicFrameMkLst>
            <pc:docMk/>
            <pc:sldMk cId="2716035377" sldId="256"/>
            <ac:graphicFrameMk id="4" creationId="{4E28B5D9-6230-4D0F-8643-7D7956DD06C5}"/>
          </ac:graphicFrameMkLst>
        </pc:graphicFrameChg>
      </pc:sldChg>
      <pc:sldChg chg="modSp">
        <pc:chgData name="Anne Wangberg Hansen" userId="S::awhans@osloskolen.no::32e2ad74-2ae6-4878-8a59-e9ab3509a5d6" providerId="AD" clId="Web-{5FE15C01-E50C-423C-908B-7DE764F5E7CC}" dt="2022-09-09T12:01:50.013" v="13"/>
        <pc:sldMkLst>
          <pc:docMk/>
          <pc:sldMk cId="1850678347" sldId="257"/>
        </pc:sldMkLst>
        <pc:graphicFrameChg chg="mod modGraphic">
          <ac:chgData name="Anne Wangberg Hansen" userId="S::awhans@osloskolen.no::32e2ad74-2ae6-4878-8a59-e9ab3509a5d6" providerId="AD" clId="Web-{5FE15C01-E50C-423C-908B-7DE764F5E7CC}" dt="2022-09-09T12:01:50.013" v="13"/>
          <ac:graphicFrameMkLst>
            <pc:docMk/>
            <pc:sldMk cId="1850678347" sldId="257"/>
            <ac:graphicFrameMk id="4" creationId="{06810440-08A6-4AA2-8B39-901A6D171407}"/>
          </ac:graphicFrameMkLst>
        </pc:graphicFrameChg>
      </pc:sldChg>
    </pc:docChg>
  </pc:docChgLst>
  <pc:docChgLst>
    <pc:chgData name="Anne Wangberg Hansen" userId="32e2ad74-2ae6-4878-8a59-e9ab3509a5d6" providerId="ADAL" clId="{C6E1CBA2-CA74-42F2-AD3B-9837D1CA6E40}"/>
    <pc:docChg chg="delSld modSld">
      <pc:chgData name="Anne Wangberg Hansen" userId="32e2ad74-2ae6-4878-8a59-e9ab3509a5d6" providerId="ADAL" clId="{C6E1CBA2-CA74-42F2-AD3B-9837D1CA6E40}" dt="2022-09-09T11:48:23.765" v="4" actId="1076"/>
      <pc:docMkLst>
        <pc:docMk/>
      </pc:docMkLst>
      <pc:sldChg chg="modSp mod">
        <pc:chgData name="Anne Wangberg Hansen" userId="32e2ad74-2ae6-4878-8a59-e9ab3509a5d6" providerId="ADAL" clId="{C6E1CBA2-CA74-42F2-AD3B-9837D1CA6E40}" dt="2022-09-09T11:48:23.765" v="4" actId="1076"/>
        <pc:sldMkLst>
          <pc:docMk/>
          <pc:sldMk cId="219936709" sldId="262"/>
        </pc:sldMkLst>
        <pc:graphicFrameChg chg="mod modGraphic">
          <ac:chgData name="Anne Wangberg Hansen" userId="32e2ad74-2ae6-4878-8a59-e9ab3509a5d6" providerId="ADAL" clId="{C6E1CBA2-CA74-42F2-AD3B-9837D1CA6E40}" dt="2022-09-09T11:48:23.765" v="4" actId="1076"/>
          <ac:graphicFrameMkLst>
            <pc:docMk/>
            <pc:sldMk cId="219936709" sldId="262"/>
            <ac:graphicFrameMk id="7" creationId="{39C97CD8-51CF-4E9F-9BD2-C5D20034A3B8}"/>
          </ac:graphicFrameMkLst>
        </pc:graphicFrameChg>
      </pc:sldChg>
      <pc:sldChg chg="del">
        <pc:chgData name="Anne Wangberg Hansen" userId="32e2ad74-2ae6-4878-8a59-e9ab3509a5d6" providerId="ADAL" clId="{C6E1CBA2-CA74-42F2-AD3B-9837D1CA6E40}" dt="2022-09-09T11:47:49.224" v="0" actId="47"/>
        <pc:sldMkLst>
          <pc:docMk/>
          <pc:sldMk cId="219437891" sldId="26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2C79534-5C36-4E2D-B5F5-12739095F0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37C180B-367A-499D-9053-2E9981B516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BC3E1B9-A625-43AA-8C43-75F3B219F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FE9F2-70E7-4244-AF37-675D5C556694}" type="datetimeFigureOut">
              <a:rPr lang="nb-NO" smtClean="0"/>
              <a:t>09.09.2022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AD7E16D-7558-4C33-BF62-437217AED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9AE19DF-4526-4ACC-BAC4-31F92BC98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C8AA1-3B08-4BB2-8AD2-F9824C18655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15469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AE41B77-28BC-4D87-9324-6B326BC18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85ABF78F-B02B-4505-A716-9F82E76E50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349D349-08D4-439D-9962-2921E2C50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FE9F2-70E7-4244-AF37-675D5C556694}" type="datetimeFigureOut">
              <a:rPr lang="nb-NO" smtClean="0"/>
              <a:t>09.09.2022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D0518E9-4E87-4B10-AD82-3DD735A6B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DBDBEE8-171E-40AD-8905-96A46234A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C8AA1-3B08-4BB2-8AD2-F9824C18655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1019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059A4352-D92C-4185-9450-0B20956280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750583F7-A4C0-4BA4-A52D-ECB6BA012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39DAA54-3410-4F66-95A6-D49998AAC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FE9F2-70E7-4244-AF37-675D5C556694}" type="datetimeFigureOut">
              <a:rPr lang="nb-NO" smtClean="0"/>
              <a:t>09.09.2022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CCED2BE-21D3-4451-95D6-84443298E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D002083-08B6-412E-A8A3-4E78870CB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C8AA1-3B08-4BB2-8AD2-F9824C18655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31635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F2D15DC-776D-4B6E-8928-A9AC4B6D2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E8EBF59-6A42-4292-A9D7-71543F009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7DAC6B8-D17B-485D-A00A-01557A9A6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FE9F2-70E7-4244-AF37-675D5C556694}" type="datetimeFigureOut">
              <a:rPr lang="nb-NO" smtClean="0"/>
              <a:t>09.09.2022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FDDA504-E323-405D-9B2D-A61D53422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60DBFA4-87B0-4123-869C-2DB184281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C8AA1-3B08-4BB2-8AD2-F9824C18655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85122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8E51F6D-F76C-45F2-9D5B-FB3DDBCF0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EFE7EA2-36B9-4EBF-A92C-9B4330B224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02E545D-84F6-4CF2-A729-1C4C07351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FE9F2-70E7-4244-AF37-675D5C556694}" type="datetimeFigureOut">
              <a:rPr lang="nb-NO" smtClean="0"/>
              <a:t>09.09.2022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44E160D-E049-4E03-93AB-691F61ACF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7712791-AB2B-40A3-A9D7-26BEE1513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C8AA1-3B08-4BB2-8AD2-F9824C18655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11770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57F061B-2F0D-42EF-8F85-D74F7CC42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D4E0742-1A43-41BA-8911-FAF6C530DA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B9DA177-69B5-428C-934A-DC6974F837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C42D027-0314-44B1-9EAE-B2F906057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FE9F2-70E7-4244-AF37-675D5C556694}" type="datetimeFigureOut">
              <a:rPr lang="nb-NO" smtClean="0"/>
              <a:t>09.09.2022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E126E2A-E6AD-4941-92B1-F131D1A7A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2F54123C-D32D-4CA1-88A8-F54390AA5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C8AA1-3B08-4BB2-8AD2-F9824C18655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32880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80881A5-253D-44C5-9600-2F84396C9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D943475-8E6F-4ACF-B22F-541BB6A7B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6619A04-6D17-4930-9730-0280EDF24C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9185E3EE-9816-448D-A743-3859DE699D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9E3C901C-24F5-4404-A4A4-8ED7182A09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183E425C-DDCF-4823-B62D-1449E05AD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FE9F2-70E7-4244-AF37-675D5C556694}" type="datetimeFigureOut">
              <a:rPr lang="nb-NO" smtClean="0"/>
              <a:t>09.09.2022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C5ECBD56-54CF-46FD-A76D-701C90746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635846BB-1C3D-4764-8ADE-21E0DA670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C8AA1-3B08-4BB2-8AD2-F9824C18655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4596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48AE945-5D3B-4116-8E9C-592B5633E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3F3DEA67-7B34-4E0D-A5B0-4EF271EED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FE9F2-70E7-4244-AF37-675D5C556694}" type="datetimeFigureOut">
              <a:rPr lang="nb-NO" smtClean="0"/>
              <a:t>09.09.2022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B214370-6846-41F8-B895-D6332F134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31523B3A-09F5-4A25-94C2-14AB08A7E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C8AA1-3B08-4BB2-8AD2-F9824C18655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86980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7FC5BA31-90C6-487C-A37B-BE503ABF8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FE9F2-70E7-4244-AF37-675D5C556694}" type="datetimeFigureOut">
              <a:rPr lang="nb-NO" smtClean="0"/>
              <a:t>09.09.2022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1FCFE3AD-92FC-42B2-88A7-A2EFCFF6D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8E423D5D-A9D3-47DA-9271-3127FFEC2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C8AA1-3B08-4BB2-8AD2-F9824C18655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43256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E9A0D5C-D85A-4FC3-9984-3DD116E50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CB708E1-D5C6-4726-A762-A974AC30E1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FEA9200-9DD4-481E-93E9-E3DC0F336C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EB06B3A-DA46-4374-856E-CE9143B3B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FE9F2-70E7-4244-AF37-675D5C556694}" type="datetimeFigureOut">
              <a:rPr lang="nb-NO" smtClean="0"/>
              <a:t>09.09.2022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E025043B-A0F6-445E-8774-77E9AA6D4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305D91E-E4B7-4718-A7B1-317B73996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C8AA1-3B08-4BB2-8AD2-F9824C18655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58069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12F6C02-1FCC-4CEB-8AA2-5906D907F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8AD41707-C985-4C3E-9CB6-A9D165DBF2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BFBEE345-2F44-401F-85D3-F2B4E0B7FA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435DE70-0084-4846-8E99-87F523586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FE9F2-70E7-4244-AF37-675D5C556694}" type="datetimeFigureOut">
              <a:rPr lang="nb-NO" smtClean="0"/>
              <a:t>09.09.2022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CB3C9B1-20F3-4E66-A685-E07CF6257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EB971BE-2958-4919-BB1F-F26113CB2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C8AA1-3B08-4BB2-8AD2-F9824C18655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63634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11EC146D-3D1A-4BC1-A651-186BC2C30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92B35D2-645B-4277-BCE1-E621BD2051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0364838-71FD-44AC-A771-2F08EBD216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FE9F2-70E7-4244-AF37-675D5C556694}" type="datetimeFigureOut">
              <a:rPr lang="nb-NO" smtClean="0"/>
              <a:t>09.09.2022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FFCB0B5-480D-4114-B204-2D3BA93933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3886B58-0509-4178-8857-0AACBBCA81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C8AA1-3B08-4BB2-8AD2-F9824C18655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04529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hilde.stromsjordet@ude.oslo.kommune.no" TargetMode="External"/><Relationship Id="rId13" Type="http://schemas.openxmlformats.org/officeDocument/2006/relationships/hyperlink" Target="mailto:postmottak.us@vel.oslo.kommune.no" TargetMode="External"/><Relationship Id="rId3" Type="http://schemas.openxmlformats.org/officeDocument/2006/relationships/hyperlink" Target="mailto:annegrete.moller.stray@ude.oslo.kommune.no" TargetMode="External"/><Relationship Id="rId7" Type="http://schemas.openxmlformats.org/officeDocument/2006/relationships/hyperlink" Target="mailto:elisab2302@osloskolen.no" TargetMode="External"/><Relationship Id="rId12" Type="http://schemas.openxmlformats.org/officeDocument/2006/relationships/hyperlink" Target="mailto:sven.lindback@osloskolen.no" TargetMode="External"/><Relationship Id="rId2" Type="http://schemas.openxmlformats.org/officeDocument/2006/relationships/hyperlink" Target="mailto:ellen.lysne@osloskolen.n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anne0209@osloskolen.no" TargetMode="External"/><Relationship Id="rId11" Type="http://schemas.openxmlformats.org/officeDocument/2006/relationships/hyperlink" Target="mailto:andrine.ihler@ude.oslo.kommune.no" TargetMode="External"/><Relationship Id="rId5" Type="http://schemas.openxmlformats.org/officeDocument/2006/relationships/hyperlink" Target="mailto::synnove.fredly@ude.oslo.kommune.no" TargetMode="External"/><Relationship Id="rId15" Type="http://schemas.openxmlformats.org/officeDocument/2006/relationships/image" Target="../media/image1.jpeg"/><Relationship Id="rId10" Type="http://schemas.openxmlformats.org/officeDocument/2006/relationships/hyperlink" Target="mailto:hussainraza.kahn@bsh.oslo.kommune.no" TargetMode="External"/><Relationship Id="rId4" Type="http://schemas.openxmlformats.org/officeDocument/2006/relationships/hyperlink" Target="mailto:Marte.Nass@bsh.oslo.kommune.no" TargetMode="External"/><Relationship Id="rId9" Type="http://schemas.openxmlformats.org/officeDocument/2006/relationships/hyperlink" Target="mailto:kari.malmberg@osloskolen.no" TargetMode="External"/><Relationship Id="rId14" Type="http://schemas.openxmlformats.org/officeDocument/2006/relationships/hyperlink" Target="http://www.rustelefonen.no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2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tel 1">
            <a:extLst>
              <a:ext uri="{FF2B5EF4-FFF2-40B4-BE49-F238E27FC236}">
                <a16:creationId xmlns:a16="http://schemas.microsoft.com/office/drawing/2014/main" id="{1B034922-B006-4256-845D-F29A8F6FC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br>
              <a:rPr lang="nb-NO" sz="2500" b="1">
                <a:solidFill>
                  <a:srgbClr val="FFFFFF"/>
                </a:solidFill>
              </a:rPr>
            </a:br>
            <a:r>
              <a:rPr lang="nb-NO" sz="2500" b="1">
                <a:solidFill>
                  <a:srgbClr val="FFFFFF"/>
                </a:solidFill>
              </a:rPr>
              <a:t>Handlingsplan 2022 – 23: Rusforebyggende arbeid ved Edvard Munch </a:t>
            </a:r>
            <a:r>
              <a:rPr lang="nb-NO" sz="2500" b="1" err="1">
                <a:solidFill>
                  <a:srgbClr val="FFFFFF"/>
                </a:solidFill>
              </a:rPr>
              <a:t>vgs</a:t>
            </a:r>
            <a:br>
              <a:rPr lang="nb-NO" sz="2500">
                <a:solidFill>
                  <a:srgbClr val="FFFFFF"/>
                </a:solidFill>
              </a:rPr>
            </a:br>
            <a:endParaRPr lang="nb-NO" sz="2500">
              <a:solidFill>
                <a:srgbClr val="FFFFFF"/>
              </a:solidFill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6EFD9CB-FCDB-43BE-AF7B-9C0937290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4904" y="2494450"/>
            <a:ext cx="4053545" cy="3563159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nb-NO" sz="2000" b="1"/>
              <a:t>Skolens mål for det rusforebyggende arbeidet  er:</a:t>
            </a:r>
            <a:endParaRPr lang="nb-NO"/>
          </a:p>
          <a:p>
            <a:pPr lvl="1"/>
            <a:r>
              <a:rPr lang="nb-NO" sz="2000"/>
              <a:t>Et rusfritt skolemiljø </a:t>
            </a:r>
            <a:endParaRPr lang="nb-NO"/>
          </a:p>
          <a:p>
            <a:pPr lvl="1"/>
            <a:r>
              <a:rPr lang="nb-NO" sz="2000"/>
              <a:t>Forebygge utvikling av bruk av rusmidler </a:t>
            </a:r>
            <a:endParaRPr lang="nb-NO"/>
          </a:p>
          <a:p>
            <a:pPr lvl="1"/>
            <a:r>
              <a:rPr lang="nb-NO" sz="2000"/>
              <a:t>Skape en bevisst holdning til rusmidler – elever skal ta gode, bevisste valg</a:t>
            </a:r>
            <a:endParaRPr lang="nb-NO"/>
          </a:p>
          <a:p>
            <a:pPr lvl="1"/>
            <a:r>
              <a:rPr lang="nb-NO" sz="2000"/>
              <a:t>Gi og formidle et tilbud om hjelp og behandling som er tilpasset den enkelte </a:t>
            </a:r>
            <a:endParaRPr lang="nb-NO"/>
          </a:p>
          <a:p>
            <a:pPr lvl="1"/>
            <a:r>
              <a:rPr lang="nb-NO" sz="2000"/>
              <a:t>Alle elever og ansatte ved skolen skal reagere på enhver bruk av rusmidler på skolen og i skolens omgivelser </a:t>
            </a:r>
            <a:endParaRPr lang="nb-NO"/>
          </a:p>
          <a:p>
            <a:pPr marL="0" indent="0">
              <a:buNone/>
            </a:pPr>
            <a:endParaRPr lang="nb-NO" sz="1500">
              <a:cs typeface="Calibri"/>
            </a:endParaRP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0B9BE01F-3D2F-4B1A-9221-505EF0175112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26" b="14274"/>
          <a:stretch/>
        </p:blipFill>
        <p:spPr bwMode="auto">
          <a:xfrm>
            <a:off x="6098892" y="2492376"/>
            <a:ext cx="4802404" cy="35633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62360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>
            <a:extLst>
              <a:ext uri="{FF2B5EF4-FFF2-40B4-BE49-F238E27FC236}">
                <a16:creationId xmlns:a16="http://schemas.microsoft.com/office/drawing/2014/main" id="{1A2FD7C1-4596-4328-91E6-3CC4470BE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" y="330835"/>
            <a:ext cx="11719560" cy="915035"/>
          </a:xfrm>
        </p:spPr>
        <p:txBody>
          <a:bodyPr>
            <a:normAutofit/>
          </a:bodyPr>
          <a:lstStyle/>
          <a:p>
            <a:r>
              <a:rPr lang="nb-NO" sz="4200"/>
              <a:t>Forebyggende tiltak 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31D00062-9F83-4679-AF95-8F7A3D25B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4E28B5D9-6230-4D0F-8643-7D7956DD06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124323"/>
              </p:ext>
            </p:extLst>
          </p:nvPr>
        </p:nvGraphicFramePr>
        <p:xfrm>
          <a:off x="630936" y="1087247"/>
          <a:ext cx="6888472" cy="66459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5439">
                  <a:extLst>
                    <a:ext uri="{9D8B030D-6E8A-4147-A177-3AD203B41FA5}">
                      <a16:colId xmlns:a16="http://schemas.microsoft.com/office/drawing/2014/main" val="4020127560"/>
                    </a:ext>
                  </a:extLst>
                </a:gridCol>
                <a:gridCol w="960117">
                  <a:extLst>
                    <a:ext uri="{9D8B030D-6E8A-4147-A177-3AD203B41FA5}">
                      <a16:colId xmlns:a16="http://schemas.microsoft.com/office/drawing/2014/main" val="356327803"/>
                    </a:ext>
                  </a:extLst>
                </a:gridCol>
                <a:gridCol w="1051558">
                  <a:extLst>
                    <a:ext uri="{9D8B030D-6E8A-4147-A177-3AD203B41FA5}">
                      <a16:colId xmlns:a16="http://schemas.microsoft.com/office/drawing/2014/main" val="4148249341"/>
                    </a:ext>
                  </a:extLst>
                </a:gridCol>
                <a:gridCol w="1722119">
                  <a:extLst>
                    <a:ext uri="{9D8B030D-6E8A-4147-A177-3AD203B41FA5}">
                      <a16:colId xmlns:a16="http://schemas.microsoft.com/office/drawing/2014/main" val="2373760682"/>
                    </a:ext>
                  </a:extLst>
                </a:gridCol>
                <a:gridCol w="1539239">
                  <a:extLst>
                    <a:ext uri="{9D8B030D-6E8A-4147-A177-3AD203B41FA5}">
                      <a16:colId xmlns:a16="http://schemas.microsoft.com/office/drawing/2014/main" val="1159114967"/>
                    </a:ext>
                  </a:extLst>
                </a:gridCol>
              </a:tblGrid>
              <a:tr h="578369">
                <a:tc>
                  <a:txBody>
                    <a:bodyPr/>
                    <a:lstStyle/>
                    <a:p>
                      <a:r>
                        <a:rPr lang="nb-NO"/>
                        <a:t>Forebyggende</a:t>
                      </a:r>
                    </a:p>
                    <a:p>
                      <a:r>
                        <a:rPr lang="nb-NO"/>
                        <a:t>informasjon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/>
                        <a:t>Trinn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/>
                        <a:t>Når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/>
                        <a:t>Hvordan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/>
                        <a:t>Ansvarlig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4328217"/>
                  </a:ext>
                </a:extLst>
              </a:tr>
              <a:tr h="522097">
                <a:tc>
                  <a:txBody>
                    <a:bodyPr/>
                    <a:lstStyle/>
                    <a:p>
                      <a:r>
                        <a:rPr lang="nb-NO" sz="1200"/>
                        <a:t>Informasjon om skolens regler og holdning i forhold til rusmidler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/>
                        <a:t>Alle klasser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/>
                        <a:t>Høst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/>
                        <a:t>Informasjon fra kontaktlærer ved skolestart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/>
                        <a:t>Kontaktlærer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9013704"/>
                  </a:ext>
                </a:extLst>
              </a:tr>
              <a:tr h="657894">
                <a:tc>
                  <a:txBody>
                    <a:bodyPr/>
                    <a:lstStyle/>
                    <a:p>
                      <a:r>
                        <a:rPr lang="nb-NO" sz="1200"/>
                        <a:t>Holdningsskapende arbeid i forhold til rusmidler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/>
                        <a:t>Vg1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/>
                        <a:t>Høst-/vår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/>
                        <a:t>Klassens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/>
                        <a:t>Kontaktlærer, skolehelsetjenesten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8861462"/>
                  </a:ext>
                </a:extLst>
              </a:tr>
              <a:tr h="490104">
                <a:tc>
                  <a:txBody>
                    <a:bodyPr/>
                    <a:lstStyle/>
                    <a:p>
                      <a:r>
                        <a:rPr lang="nb-NO" sz="1200"/>
                        <a:t>Bli kjent med klassen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/>
                        <a:t>Vg1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/>
                        <a:t>Høst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/>
                        <a:t>Sosialt opplegg med Vg1-klassene; Strandheim-tur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/>
                        <a:t>Kontaktlærerne, rådgivere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2335630"/>
                  </a:ext>
                </a:extLst>
              </a:tr>
              <a:tr h="631840">
                <a:tc>
                  <a:txBody>
                    <a:bodyPr/>
                    <a:lstStyle/>
                    <a:p>
                      <a:r>
                        <a:rPr lang="nb-NO" sz="1200"/>
                        <a:t>Holdningsskapende arbeid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/>
                        <a:t>Alle elever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/>
                        <a:t>Høst og vår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/>
                        <a:t>Ruskonsulenten i bydelen er til stede og tilgjengelig i midttimen hver onsdag (på Studio E en gang i måneden)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/>
                        <a:t>Ruskonsulent, Bydel St Hanshaugen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81636"/>
                  </a:ext>
                </a:extLst>
              </a:tr>
              <a:tr h="855262">
                <a:tc>
                  <a:txBody>
                    <a:bodyPr/>
                    <a:lstStyle/>
                    <a:p>
                      <a:r>
                        <a:rPr lang="nb-NO" sz="1200"/>
                        <a:t>Holdningsskapende arbeid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/>
                        <a:t>VG2-klasser etter behov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/>
                        <a:t>Høst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/>
                        <a:t>Ruskonsulenten besøker klasser etter avtale med kontaktlærer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/>
                        <a:t>Ruskonsulenten i bydelen, kontaktlærer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450802"/>
                  </a:ext>
                </a:extLst>
              </a:tr>
              <a:tr h="331508">
                <a:tc>
                  <a:txBody>
                    <a:bodyPr/>
                    <a:lstStyle/>
                    <a:p>
                      <a:r>
                        <a:rPr lang="nb-NO" sz="1200"/>
                        <a:t>Besøk av politiet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/>
                        <a:t>Vg3 (russen)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/>
                        <a:t>Mars/april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/>
                        <a:t>Foredrag for flere klasser samlet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/>
                        <a:t>Ledelsen, Forebyggende avdeling Sentrum politistasjon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0102572"/>
                  </a:ext>
                </a:extLst>
              </a:tr>
              <a:tr h="1200911">
                <a:tc>
                  <a:txBody>
                    <a:bodyPr/>
                    <a:lstStyle/>
                    <a:p>
                      <a:r>
                        <a:rPr lang="nb-NO" sz="1200"/>
                        <a:t>Informasjon om russetiden på informasjonsmøte for foresatte til avgangselevene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/>
                        <a:t>Foresatte til vg3 (russen)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/>
                        <a:t>Høst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/>
                        <a:t>Møte etter skoletid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/>
                        <a:t>Ledelsen, skolehelsetjenesten</a:t>
                      </a:r>
                    </a:p>
                    <a:p>
                      <a:endParaRPr lang="nb-NO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6209211"/>
                  </a:ext>
                </a:extLst>
              </a:tr>
            </a:tbl>
          </a:graphicData>
        </a:graphic>
      </p:graphicFrame>
      <p:pic>
        <p:nvPicPr>
          <p:cNvPr id="7" name="Bilde 6">
            <a:extLst>
              <a:ext uri="{FF2B5EF4-FFF2-40B4-BE49-F238E27FC236}">
                <a16:creationId xmlns:a16="http://schemas.microsoft.com/office/drawing/2014/main" id="{2B4CAEE7-AC0C-42A4-814C-F1C12687460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9864" y="135889"/>
            <a:ext cx="1323974" cy="13049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6035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9FC3AA8-1522-4C31-BD7C-38F3A45DD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200"/>
              <a:t>Tiltak ved bekymring</a:t>
            </a:r>
          </a:p>
        </p:txBody>
      </p:sp>
      <p:graphicFrame>
        <p:nvGraphicFramePr>
          <p:cNvPr id="4" name="Plassholder for innhold 3">
            <a:extLst>
              <a:ext uri="{FF2B5EF4-FFF2-40B4-BE49-F238E27FC236}">
                <a16:creationId xmlns:a16="http://schemas.microsoft.com/office/drawing/2014/main" id="{06810440-08A6-4AA2-8B39-901A6D1714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7230286"/>
              </p:ext>
            </p:extLst>
          </p:nvPr>
        </p:nvGraphicFramePr>
        <p:xfrm>
          <a:off x="838200" y="2203576"/>
          <a:ext cx="9700260" cy="38436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4472">
                  <a:extLst>
                    <a:ext uri="{9D8B030D-6E8A-4147-A177-3AD203B41FA5}">
                      <a16:colId xmlns:a16="http://schemas.microsoft.com/office/drawing/2014/main" val="2064083364"/>
                    </a:ext>
                  </a:extLst>
                </a:gridCol>
                <a:gridCol w="3452368">
                  <a:extLst>
                    <a:ext uri="{9D8B030D-6E8A-4147-A177-3AD203B41FA5}">
                      <a16:colId xmlns:a16="http://schemas.microsoft.com/office/drawing/2014/main" val="734854186"/>
                    </a:ext>
                  </a:extLst>
                </a:gridCol>
                <a:gridCol w="3233420">
                  <a:extLst>
                    <a:ext uri="{9D8B030D-6E8A-4147-A177-3AD203B41FA5}">
                      <a16:colId xmlns:a16="http://schemas.microsoft.com/office/drawing/2014/main" val="3883556281"/>
                    </a:ext>
                  </a:extLst>
                </a:gridCol>
              </a:tblGrid>
              <a:tr h="409616">
                <a:tc>
                  <a:txBody>
                    <a:bodyPr/>
                    <a:lstStyle/>
                    <a:p>
                      <a:r>
                        <a:rPr lang="nb-NO"/>
                        <a:t>Når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/>
                        <a:t>Tiltak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/>
                        <a:t>Ansvarlig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3552801"/>
                  </a:ext>
                </a:extLst>
              </a:tr>
              <a:tr h="3434039">
                <a:tc>
                  <a:txBody>
                    <a:bodyPr/>
                    <a:lstStyle/>
                    <a:p>
                      <a:r>
                        <a:rPr lang="nb-NO"/>
                        <a:t>Ved bekymring om rusbruk: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/>
                        <a:t>Når eleven viser tegn på</a:t>
                      </a:r>
                      <a:r>
                        <a:rPr lang="nb-NO" baseline="0"/>
                        <a:t> </a:t>
                      </a:r>
                      <a:r>
                        <a:rPr lang="nb-NO"/>
                        <a:t>humørsvingninger,</a:t>
                      </a:r>
                      <a:r>
                        <a:rPr lang="nb-NO" baseline="0"/>
                        <a:t> </a:t>
                      </a:r>
                      <a:r>
                        <a:rPr lang="nb-NO"/>
                        <a:t>trøtthet, vekttap, unnvikende atferd, fravær, dårligere skoleresultater, manglende konsentrasjon, kommer for seint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/>
                        <a:t>1) Informere kontaktlærer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/>
                        <a:t>2) Kontaktlærer tar en samtale med eleven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/>
                        <a:t>3) Ved behov for videre oppfølging kontaktes rådgiver og skolehelsetjeneste/ruskonsulent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/>
                        <a:t>4) Avd. leder informeres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/>
                        <a:t>5) Foresatte kontaktes ved behov (og når eleven er under 18 år)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/>
                        <a:t>Skolens personale, kontaktlærer, rådgiver, skolehelsetjenesten, avd. leder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034429"/>
                  </a:ext>
                </a:extLst>
              </a:tr>
            </a:tbl>
          </a:graphicData>
        </a:graphic>
      </p:graphicFrame>
      <p:pic>
        <p:nvPicPr>
          <p:cNvPr id="5" name="Bilde 4">
            <a:extLst>
              <a:ext uri="{FF2B5EF4-FFF2-40B4-BE49-F238E27FC236}">
                <a16:creationId xmlns:a16="http://schemas.microsoft.com/office/drawing/2014/main" id="{8F9CCDF1-AC28-4698-9591-4902FA36DBD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9864" y="230188"/>
            <a:ext cx="1323022" cy="13049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0678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A0AE341-3144-4C4E-862C-379E61682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1353800" cy="1325563"/>
          </a:xfrm>
        </p:spPr>
        <p:txBody>
          <a:bodyPr>
            <a:normAutofit/>
          </a:bodyPr>
          <a:lstStyle/>
          <a:p>
            <a:r>
              <a:rPr lang="nb-NO" sz="4200"/>
              <a:t>Tiltak når en elev bruker rusmidler i skoletida</a:t>
            </a:r>
          </a:p>
        </p:txBody>
      </p:sp>
      <p:graphicFrame>
        <p:nvGraphicFramePr>
          <p:cNvPr id="4" name="Plassholder for innhold 3">
            <a:extLst>
              <a:ext uri="{FF2B5EF4-FFF2-40B4-BE49-F238E27FC236}">
                <a16:creationId xmlns:a16="http://schemas.microsoft.com/office/drawing/2014/main" id="{9EB9ACAD-C0D7-4024-B27D-86B6F3E871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3566819"/>
              </p:ext>
            </p:extLst>
          </p:nvPr>
        </p:nvGraphicFramePr>
        <p:xfrm>
          <a:off x="402336" y="1495424"/>
          <a:ext cx="9377933" cy="54107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3184">
                  <a:extLst>
                    <a:ext uri="{9D8B030D-6E8A-4147-A177-3AD203B41FA5}">
                      <a16:colId xmlns:a16="http://schemas.microsoft.com/office/drawing/2014/main" val="3205186917"/>
                    </a:ext>
                  </a:extLst>
                </a:gridCol>
                <a:gridCol w="5547360">
                  <a:extLst>
                    <a:ext uri="{9D8B030D-6E8A-4147-A177-3AD203B41FA5}">
                      <a16:colId xmlns:a16="http://schemas.microsoft.com/office/drawing/2014/main" val="3792912004"/>
                    </a:ext>
                  </a:extLst>
                </a:gridCol>
                <a:gridCol w="1977389">
                  <a:extLst>
                    <a:ext uri="{9D8B030D-6E8A-4147-A177-3AD203B41FA5}">
                      <a16:colId xmlns:a16="http://schemas.microsoft.com/office/drawing/2014/main" val="4275449302"/>
                    </a:ext>
                  </a:extLst>
                </a:gridCol>
              </a:tblGrid>
              <a:tr h="505255">
                <a:tc>
                  <a:txBody>
                    <a:bodyPr/>
                    <a:lstStyle/>
                    <a:p>
                      <a:r>
                        <a:rPr lang="nb-NO"/>
                        <a:t>Når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/>
                        <a:t>Tiltak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/>
                        <a:t>Ansvarlig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073046"/>
                  </a:ext>
                </a:extLst>
              </a:tr>
              <a:tr h="529693">
                <a:tc rowSpan="5">
                  <a:txBody>
                    <a:bodyPr/>
                    <a:lstStyle/>
                    <a:p>
                      <a:r>
                        <a:rPr lang="nb-NO" sz="1600"/>
                        <a:t>Når man oppdager at en elev bruker rusmidler/er ruspåvirket på skolen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600"/>
                        <a:t>Kontakt skolens ledelse umiddelbart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600"/>
                        <a:t>Hele personalet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5644946"/>
                  </a:ext>
                </a:extLst>
              </a:tr>
              <a:tr h="502760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600"/>
                        <a:t>Eleven blir innkalt til samtale med</a:t>
                      </a:r>
                      <a:r>
                        <a:rPr lang="nb-NO" sz="1600" baseline="0"/>
                        <a:t> rektor eller avdelingsleder Ruspåvirket elev skal vises bort fra skolens område</a:t>
                      </a:r>
                      <a:endParaRPr lang="nb-NO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600"/>
                        <a:t>Ledelsen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1804355"/>
                  </a:ext>
                </a:extLst>
              </a:tr>
              <a:tr h="934321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600"/>
                        <a:t>Dersom eleven</a:t>
                      </a:r>
                      <a:r>
                        <a:rPr lang="nb-NO" sz="1600" baseline="0"/>
                        <a:t> er under 18 år, kontaktes foresatte</a:t>
                      </a:r>
                      <a:endParaRPr lang="nb-NO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600"/>
                        <a:t>Ledelsen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70171"/>
                  </a:ext>
                </a:extLst>
              </a:tr>
              <a:tr h="934321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600"/>
                        <a:t>Eleven får i etterkant innkalling til samtale med rådgiver, skolehelsetjenesten eller ruskonsulent i egen bydel. Tilbud om videre oppfølgingssamtaler</a:t>
                      </a:r>
                    </a:p>
                    <a:p>
                      <a:endParaRPr lang="nb-NO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600"/>
                        <a:t>Rådgiver, skolehelsetjenesten, bydelen eleven bor 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5684637"/>
                  </a:ext>
                </a:extLst>
              </a:tr>
              <a:tr h="1795572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b-NO" sz="1600"/>
                        <a:t>Episoden registreres og arkiveres i </a:t>
                      </a:r>
                      <a:r>
                        <a:rPr lang="nb-NO" sz="1600" err="1"/>
                        <a:t>elevmappa</a:t>
                      </a:r>
                      <a:endParaRPr lang="nb-NO" sz="160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b-NO" sz="1600" err="1"/>
                        <a:t>Adferdskarakter</a:t>
                      </a:r>
                      <a:r>
                        <a:rPr lang="nb-NO" sz="1600"/>
                        <a:t> kan bli nedsatt, eleven varsles om dette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b-NO" sz="1600"/>
                        <a:t>Eleven kan utvises i inntil 3 dager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b-NO" sz="1600"/>
                        <a:t>Kontakt med politiet vurderes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b-NO" sz="1600"/>
                        <a:t>Kontrakt angående oppfølging og eventuelt behandling i samarbeid med andre instanser vurderes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600"/>
                        <a:t>Ledelsen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4973587"/>
                  </a:ext>
                </a:extLst>
              </a:tr>
            </a:tbl>
          </a:graphicData>
        </a:graphic>
      </p:graphicFrame>
      <p:pic>
        <p:nvPicPr>
          <p:cNvPr id="5" name="Bilde 4">
            <a:extLst>
              <a:ext uri="{FF2B5EF4-FFF2-40B4-BE49-F238E27FC236}">
                <a16:creationId xmlns:a16="http://schemas.microsoft.com/office/drawing/2014/main" id="{04F6EB8B-3ECB-45B7-9ADA-39DA3693F8D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9864" y="190500"/>
            <a:ext cx="1253490" cy="13049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7911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8671835-E668-40E8-812D-10AE1B8EC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4985"/>
          </a:xfrm>
        </p:spPr>
        <p:txBody>
          <a:bodyPr>
            <a:noAutofit/>
          </a:bodyPr>
          <a:lstStyle/>
          <a:p>
            <a:r>
              <a:rPr lang="nb-NO" sz="4200"/>
              <a:t>Kontaktinformasjon</a:t>
            </a:r>
          </a:p>
        </p:txBody>
      </p:sp>
      <p:graphicFrame>
        <p:nvGraphicFramePr>
          <p:cNvPr id="7" name="Plassholder for innhold 6">
            <a:extLst>
              <a:ext uri="{FF2B5EF4-FFF2-40B4-BE49-F238E27FC236}">
                <a16:creationId xmlns:a16="http://schemas.microsoft.com/office/drawing/2014/main" id="{39C97CD8-51CF-4E9F-9BD2-C5D20034A3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1012345"/>
              </p:ext>
            </p:extLst>
          </p:nvPr>
        </p:nvGraphicFramePr>
        <p:xfrm>
          <a:off x="950406" y="996538"/>
          <a:ext cx="8697176" cy="57707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390">
                  <a:extLst>
                    <a:ext uri="{9D8B030D-6E8A-4147-A177-3AD203B41FA5}">
                      <a16:colId xmlns:a16="http://schemas.microsoft.com/office/drawing/2014/main" val="2911057478"/>
                    </a:ext>
                  </a:extLst>
                </a:gridCol>
                <a:gridCol w="2552848">
                  <a:extLst>
                    <a:ext uri="{9D8B030D-6E8A-4147-A177-3AD203B41FA5}">
                      <a16:colId xmlns:a16="http://schemas.microsoft.com/office/drawing/2014/main" val="1272155128"/>
                    </a:ext>
                  </a:extLst>
                </a:gridCol>
                <a:gridCol w="4200938">
                  <a:extLst>
                    <a:ext uri="{9D8B030D-6E8A-4147-A177-3AD203B41FA5}">
                      <a16:colId xmlns:a16="http://schemas.microsoft.com/office/drawing/2014/main" val="2348113680"/>
                    </a:ext>
                  </a:extLst>
                </a:gridCol>
              </a:tblGrid>
              <a:tr h="371062"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b-NO" sz="1200" kern="12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200" kern="1200">
                          <a:effectLst/>
                        </a:rPr>
                        <a:t>Navn</a:t>
                      </a:r>
                      <a:endParaRPr lang="nb-NO" sz="12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200" kern="1200">
                          <a:effectLst/>
                        </a:rPr>
                        <a:t>Kontaktinformasjon</a:t>
                      </a:r>
                      <a:endParaRPr lang="nb-NO" sz="1200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81389000"/>
                  </a:ext>
                </a:extLst>
              </a:tr>
              <a:tr h="405866"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</a:rPr>
                        <a:t> Rektor</a:t>
                      </a:r>
                      <a:r>
                        <a:rPr lang="nb-NO" sz="1000" baseline="0">
                          <a:effectLst/>
                        </a:rPr>
                        <a:t> </a:t>
                      </a:r>
                      <a:endParaRPr lang="nb-NO" sz="10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</a:rPr>
                        <a:t>Ellen Lysne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</a:rPr>
                        <a:t>Tlf.:</a:t>
                      </a:r>
                      <a:r>
                        <a:rPr lang="nb-NO" sz="1000" baseline="0">
                          <a:effectLst/>
                        </a:rPr>
                        <a:t> 90686529  </a:t>
                      </a:r>
                      <a:r>
                        <a:rPr lang="nb-NO" sz="1000">
                          <a:effectLst/>
                        </a:rPr>
                        <a:t> </a:t>
                      </a:r>
                    </a:p>
                    <a:p>
                      <a:pPr marL="0"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b-NO" sz="1000">
                          <a:effectLst/>
                          <a:hlinkClick r:id="rId2"/>
                        </a:rPr>
                        <a:t>ellen.lysne@osloskolen.no</a:t>
                      </a:r>
                      <a:endParaRPr lang="nb-NO" sz="1000">
                        <a:effectLst/>
                      </a:endParaRPr>
                    </a:p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b-NO" sz="1000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58231765"/>
                  </a:ext>
                </a:extLst>
              </a:tr>
              <a:tr h="367146"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</a:rPr>
                        <a:t> Ass. rektor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</a:rPr>
                        <a:t> Annegrete Møller-Stray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rtl="0" fontAlgn="base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000" err="1">
                          <a:effectLst/>
                        </a:rPr>
                        <a:t>Tlf</a:t>
                      </a:r>
                      <a:r>
                        <a:rPr lang="nb-NO" sz="1000">
                          <a:effectLst/>
                        </a:rPr>
                        <a:t>: 90036123 </a:t>
                      </a:r>
                    </a:p>
                    <a:p>
                      <a:pPr marL="0"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b-NO" sz="1000">
                          <a:effectLst/>
                          <a:hlinkClick r:id="rId3"/>
                        </a:rPr>
                        <a:t>annegrete.moller-stray@osloskolen.no</a:t>
                      </a:r>
                      <a:endParaRPr lang="nb-NO" sz="1000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82580505"/>
                  </a:ext>
                </a:extLst>
              </a:tr>
              <a:tr h="367146"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</a:rPr>
                        <a:t> Skolehelsetjenesten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</a:rPr>
                        <a:t> Marte Næss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000" err="1">
                          <a:effectLst/>
                        </a:rPr>
                        <a:t>Tlf</a:t>
                      </a:r>
                      <a:r>
                        <a:rPr lang="nb-NO" sz="1000">
                          <a:effectLst/>
                        </a:rPr>
                        <a:t>: 41476950</a:t>
                      </a:r>
                      <a:r>
                        <a:rPr lang="nb-NO" sz="1000" baseline="0">
                          <a:effectLst/>
                        </a:rPr>
                        <a:t>  </a:t>
                      </a:r>
                      <a:r>
                        <a:rPr lang="nb-NO" sz="1000">
                          <a:effectLst/>
                        </a:rPr>
                        <a:t>E-post: </a:t>
                      </a:r>
                      <a:r>
                        <a:rPr lang="nb-NO" sz="1000">
                          <a:effectLst/>
                          <a:hlinkClick r:id="rId4"/>
                        </a:rPr>
                        <a:t>Marte.Nass@bsh.oslo.kommune.no</a:t>
                      </a:r>
                      <a:endParaRPr lang="nb-NO" sz="1000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18078748"/>
                  </a:ext>
                </a:extLst>
              </a:tr>
              <a:tr h="353548"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</a:rPr>
                        <a:t> Rådgiver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</a:rPr>
                        <a:t> Synnøve Fredly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000" err="1">
                          <a:effectLst/>
                        </a:rPr>
                        <a:t>Tlf</a:t>
                      </a:r>
                      <a:r>
                        <a:rPr lang="nb-NO" sz="1000">
                          <a:effectLst/>
                        </a:rPr>
                        <a:t>: 99696972</a:t>
                      </a:r>
                      <a:r>
                        <a:rPr lang="nb-NO" sz="1000" baseline="0">
                          <a:effectLst/>
                        </a:rPr>
                        <a:t>  </a:t>
                      </a:r>
                      <a:r>
                        <a:rPr lang="nb-NO" sz="1000">
                          <a:effectLst/>
                        </a:rPr>
                        <a:t>E-post: </a:t>
                      </a:r>
                      <a:r>
                        <a:rPr lang="nb-NO" sz="1000">
                          <a:effectLst/>
                          <a:hlinkClick r:id="rId5"/>
                        </a:rPr>
                        <a:t>synnove.fredly@no</a:t>
                      </a:r>
                      <a:endParaRPr lang="nb-NO" sz="1000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11360177"/>
                  </a:ext>
                </a:extLst>
              </a:tr>
              <a:tr h="462332"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</a:rPr>
                        <a:t> Rådgiver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Anne Kathrine Fuglem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000" kern="120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Tlf</a:t>
                      </a:r>
                      <a:r>
                        <a:rPr lang="nb-NO" sz="1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41523988</a:t>
                      </a:r>
                      <a:r>
                        <a:rPr lang="nb-NO" sz="1000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nb-NO" sz="1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E-post:</a:t>
                      </a:r>
                      <a:r>
                        <a:rPr lang="nb-NO" sz="1000" kern="120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nb-NO" sz="1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anne0209@osloskolen.no</a:t>
                      </a:r>
                      <a:endParaRPr lang="nb-NO" sz="10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60732028"/>
                  </a:ext>
                </a:extLst>
              </a:tr>
              <a:tr h="353548"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</a:rPr>
                        <a:t> Rådgiver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</a:rPr>
                        <a:t> Elisabeth Karoliussen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000" err="1">
                          <a:effectLst/>
                        </a:rPr>
                        <a:t>Tlf</a:t>
                      </a:r>
                      <a:r>
                        <a:rPr lang="nb-NO" sz="1000">
                          <a:effectLst/>
                        </a:rPr>
                        <a:t>: 9205356</a:t>
                      </a:r>
                      <a:r>
                        <a:rPr lang="nb-NO" sz="1000" baseline="0">
                          <a:effectLst/>
                        </a:rPr>
                        <a:t> </a:t>
                      </a:r>
                      <a:r>
                        <a:rPr lang="nb-NO" sz="1000">
                          <a:effectLst/>
                        </a:rPr>
                        <a:t>E-post: </a:t>
                      </a:r>
                      <a:r>
                        <a:rPr lang="nb-NO" sz="1000">
                          <a:effectLst/>
                          <a:hlinkClick r:id="rId7"/>
                        </a:rPr>
                        <a:t>elisab2302@osloskolen.no</a:t>
                      </a:r>
                      <a:endParaRPr lang="nb-NO" sz="1000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8786744"/>
                  </a:ext>
                </a:extLst>
              </a:tr>
              <a:tr h="541154"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</a:rPr>
                        <a:t> Rådgiver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</a:rPr>
                        <a:t>Hilde Strømsjordet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err="1">
                          <a:effectLst/>
                        </a:rPr>
                        <a:t>Tlf</a:t>
                      </a:r>
                      <a:r>
                        <a:rPr lang="nb-NO" sz="1000">
                          <a:effectLst/>
                        </a:rPr>
                        <a:t>: 97739833</a:t>
                      </a:r>
                      <a:r>
                        <a:rPr lang="nb-NO" sz="1000" baseline="0">
                          <a:effectLst/>
                        </a:rPr>
                        <a:t>  </a:t>
                      </a:r>
                      <a:r>
                        <a:rPr lang="nb-NO" sz="1000">
                          <a:effectLst/>
                        </a:rPr>
                        <a:t>E-post: </a:t>
                      </a:r>
                      <a:r>
                        <a:rPr lang="nb-NO" sz="1000">
                          <a:effectLst/>
                          <a:hlinkClick r:id="rId8"/>
                        </a:rPr>
                        <a:t>hilde.stromsjordet@ude.oslo.kommune.no</a:t>
                      </a:r>
                      <a:endParaRPr lang="nb-NO" sz="100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24218817"/>
                  </a:ext>
                </a:extLst>
              </a:tr>
              <a:tr h="435136"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</a:rPr>
                        <a:t>Rådgiver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</a:rPr>
                        <a:t>Kari Margrete Malmberg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err="1">
                          <a:effectLst/>
                        </a:rPr>
                        <a:t>Tlf</a:t>
                      </a:r>
                      <a:r>
                        <a:rPr lang="nb-NO" sz="1000">
                          <a:effectLst/>
                        </a:rPr>
                        <a:t>:  45727650  E-post: </a:t>
                      </a:r>
                      <a:r>
                        <a:rPr lang="nb-NO" sz="1000">
                          <a:effectLst/>
                          <a:hlinkClick r:id="rId9"/>
                        </a:rPr>
                        <a:t>kari.malmberg@osloskolen.no</a:t>
                      </a:r>
                      <a:endParaRPr lang="nb-NO" sz="100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72645266"/>
                  </a:ext>
                </a:extLst>
              </a:tr>
              <a:tr h="475930"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</a:rPr>
                        <a:t> Skolens politikontakt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</a:rPr>
                        <a:t>Trude </a:t>
                      </a:r>
                      <a:r>
                        <a:rPr lang="nb-NO" sz="1000" err="1">
                          <a:effectLst/>
                        </a:rPr>
                        <a:t>Heern</a:t>
                      </a:r>
                      <a:endParaRPr lang="nb-NO" sz="10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000" err="1">
                          <a:effectLst/>
                        </a:rPr>
                        <a:t>Tlf</a:t>
                      </a:r>
                      <a:r>
                        <a:rPr lang="nb-NO" sz="1000">
                          <a:effectLst/>
                        </a:rPr>
                        <a:t>: 40031215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94234465"/>
                  </a:ext>
                </a:extLst>
              </a:tr>
              <a:tr h="435136"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</a:rPr>
                        <a:t> Ruskonsulent i bydel </a:t>
                      </a:r>
                      <a:r>
                        <a:rPr lang="nb-NO" sz="1000" err="1">
                          <a:effectLst/>
                        </a:rPr>
                        <a:t>St.Hanshaugen</a:t>
                      </a:r>
                      <a:endParaRPr lang="nb-NO" sz="10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</a:rPr>
                        <a:t>Hussain </a:t>
                      </a:r>
                      <a:r>
                        <a:rPr lang="nb-NO" sz="1000" err="1">
                          <a:effectLst/>
                        </a:rPr>
                        <a:t>Raza</a:t>
                      </a:r>
                      <a:r>
                        <a:rPr lang="nb-NO" sz="1000">
                          <a:effectLst/>
                        </a:rPr>
                        <a:t> Khan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000" err="1">
                          <a:effectLst/>
                        </a:rPr>
                        <a:t>Tlf</a:t>
                      </a:r>
                      <a:r>
                        <a:rPr lang="nb-NO" sz="1000">
                          <a:effectLst/>
                        </a:rPr>
                        <a:t>: 94010898  E-post: </a:t>
                      </a:r>
                      <a:r>
                        <a:rPr lang="nb-NO" sz="1000">
                          <a:effectLst/>
                          <a:hlinkClick r:id="rId10"/>
                        </a:rPr>
                        <a:t>hussainraza.khan@bsh.oslo.kommune.no</a:t>
                      </a:r>
                      <a:endParaRPr lang="nb-NO" sz="1000">
                        <a:effectLst/>
                      </a:endParaRPr>
                    </a:p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b-NO" sz="1000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42320256"/>
                  </a:ext>
                </a:extLst>
              </a:tr>
              <a:tr h="541154"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</a:rPr>
                        <a:t> PPT- pedagogisk psykologisk tjeneste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</a:rPr>
                        <a:t>Andrine Fagerholt Ihler</a:t>
                      </a:r>
                    </a:p>
                    <a:p>
                      <a:pPr marL="0"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b-NO" sz="1000" b="0" i="0" u="none" strike="noStrike" noProof="0">
                          <a:effectLst/>
                          <a:latin typeface="Calibri"/>
                        </a:rPr>
                        <a:t>Sven Oscar </a:t>
                      </a:r>
                      <a:r>
                        <a:rPr lang="nb-NO" sz="1000" b="0" i="0" u="none" strike="noStrike" noProof="0" err="1">
                          <a:effectLst/>
                          <a:latin typeface="Calibri"/>
                        </a:rPr>
                        <a:t>Linsbäck</a:t>
                      </a:r>
                      <a:endParaRPr lang="nb-NO" b="0" i="0" u="none" strike="noStrike" noProof="0" err="1"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000" err="1">
                          <a:effectLst/>
                        </a:rPr>
                        <a:t>Tlf</a:t>
                      </a:r>
                      <a:r>
                        <a:rPr lang="nb-NO" sz="1000">
                          <a:effectLst/>
                        </a:rPr>
                        <a:t>: 92047681</a:t>
                      </a:r>
                      <a:r>
                        <a:rPr lang="nb-NO" sz="1000" baseline="0">
                          <a:effectLst/>
                        </a:rPr>
                        <a:t>  </a:t>
                      </a:r>
                      <a:r>
                        <a:rPr lang="nb-NO" sz="1000">
                          <a:effectLst/>
                        </a:rPr>
                        <a:t>E-post: </a:t>
                      </a:r>
                      <a:r>
                        <a:rPr lang="nb-NO" sz="1000">
                          <a:effectLst/>
                          <a:hlinkClick r:id="rId11"/>
                        </a:rPr>
                        <a:t>andrine.ihler@ude.oslo.kommune.no</a:t>
                      </a:r>
                      <a:r>
                        <a:rPr lang="nb-NO" sz="1000">
                          <a:effectLst/>
                        </a:rPr>
                        <a:t> </a:t>
                      </a:r>
                    </a:p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</a:rPr>
                        <a:t>Tlf.  E-post: </a:t>
                      </a:r>
                      <a:r>
                        <a:rPr lang="nb-NO" sz="1000">
                          <a:effectLst/>
                          <a:hlinkClick r:id="rId12"/>
                        </a:rPr>
                        <a:t>sven.lindback@osloskolen.no</a:t>
                      </a:r>
                      <a:endParaRPr lang="nb-NO" sz="1000">
                        <a:effectLst/>
                      </a:endParaRPr>
                    </a:p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b-NO" sz="1000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95529410"/>
                  </a:ext>
                </a:extLst>
              </a:tr>
              <a:tr h="285558"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000">
                          <a:effectLst/>
                        </a:rPr>
                        <a:t> Uteseksjonen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b-NO" sz="10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000" err="1">
                          <a:effectLst/>
                        </a:rPr>
                        <a:t>Tlf</a:t>
                      </a:r>
                      <a:r>
                        <a:rPr lang="nb-NO" sz="1000">
                          <a:effectLst/>
                        </a:rPr>
                        <a:t>: 23460440</a:t>
                      </a:r>
                      <a:r>
                        <a:rPr lang="nb-NO" sz="1000" baseline="0">
                          <a:effectLst/>
                        </a:rPr>
                        <a:t>  </a:t>
                      </a:r>
                      <a:r>
                        <a:rPr lang="nb-NO" sz="1000">
                          <a:effectLst/>
                        </a:rPr>
                        <a:t>E-post: </a:t>
                      </a:r>
                      <a:r>
                        <a:rPr lang="nb-NO" sz="1000">
                          <a:effectLst/>
                          <a:hlinkClick r:id="rId13"/>
                        </a:rPr>
                        <a:t>postmottak.us@vel.oslo.kommune.no</a:t>
                      </a:r>
                      <a:endParaRPr lang="nb-NO" sz="1000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17620297"/>
                  </a:ext>
                </a:extLst>
              </a:tr>
              <a:tr h="3246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>
                          <a:effectLst/>
                        </a:rPr>
                        <a:t> Rustelefonen</a:t>
                      </a:r>
                    </a:p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b-NO" sz="10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b-NO" sz="10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000" err="1">
                          <a:effectLst/>
                        </a:rPr>
                        <a:t>Tlf</a:t>
                      </a:r>
                      <a:r>
                        <a:rPr lang="nb-NO" sz="1000">
                          <a:effectLst/>
                        </a:rPr>
                        <a:t>: 08588  </a:t>
                      </a:r>
                      <a:r>
                        <a:rPr lang="nb-NO" sz="1000">
                          <a:effectLst/>
                          <a:hlinkClick r:id="rId14"/>
                        </a:rPr>
                        <a:t>www.rustelefonen.no</a:t>
                      </a:r>
                      <a:r>
                        <a:rPr lang="nb-NO" sz="1000">
                          <a:effectLst/>
                        </a:rPr>
                        <a:t> (chattetjeneste)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00733015"/>
                  </a:ext>
                </a:extLst>
              </a:tr>
            </a:tbl>
          </a:graphicData>
        </a:graphic>
      </p:graphicFrame>
      <p:pic>
        <p:nvPicPr>
          <p:cNvPr id="5" name="Bilde 4">
            <a:extLst>
              <a:ext uri="{FF2B5EF4-FFF2-40B4-BE49-F238E27FC236}">
                <a16:creationId xmlns:a16="http://schemas.microsoft.com/office/drawing/2014/main" id="{217D257B-3840-4F40-BBA7-5F334E68C676}"/>
              </a:ext>
            </a:extLst>
          </p:cNvPr>
          <p:cNvPicPr/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8819" y="115103"/>
            <a:ext cx="1290637" cy="13049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9936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197DF8F06B77642A6AF08DD109DDE25" ma:contentTypeVersion="" ma:contentTypeDescription="Opprett et nytt dokument." ma:contentTypeScope="" ma:versionID="8f3a7b9704ededbcd3148b135be12b06">
  <xsd:schema xmlns:xsd="http://www.w3.org/2001/XMLSchema" xmlns:xs="http://www.w3.org/2001/XMLSchema" xmlns:p="http://schemas.microsoft.com/office/2006/metadata/properties" xmlns:ns2="43c74227-e651-4526-be44-af59f0f9df30" xmlns:ns3="610022e2-d25d-4fe9-9342-a78de1395e45" targetNamespace="http://schemas.microsoft.com/office/2006/metadata/properties" ma:root="true" ma:fieldsID="7a7530eeddc8fb5c4bed717d2de69084" ns2:_="" ns3:_="">
    <xsd:import namespace="43c74227-e651-4526-be44-af59f0f9df30"/>
    <xsd:import namespace="610022e2-d25d-4fe9-9342-a78de1395e4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c74227-e651-4526-be44-af59f0f9df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Bildemerkelapper" ma:readOnly="false" ma:fieldId="{5cf76f15-5ced-4ddc-b409-7134ff3c332f}" ma:taxonomyMulti="true" ma:sspId="d2bf785b-8fef-4b70-b2f9-38d45fd2cc1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0022e2-d25d-4fe9-9342-a78de1395e45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69055967-7b5e-43b7-99db-589c8136d673}" ma:internalName="TaxCatchAll" ma:showField="CatchAllData" ma:web="610022e2-d25d-4fe9-9342-a78de1395e4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10022e2-d25d-4fe9-9342-a78de1395e45" xsi:nil="true"/>
    <lcf76f155ced4ddcb4097134ff3c332f xmlns="43c74227-e651-4526-be44-af59f0f9df3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67EB712-C949-4319-A1AB-BD452A6A1131}">
  <ds:schemaRefs>
    <ds:schemaRef ds:uri="43c74227-e651-4526-be44-af59f0f9df30"/>
    <ds:schemaRef ds:uri="610022e2-d25d-4fe9-9342-a78de1395e4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C3EE20C1-2F2F-4829-B2A6-2F36D278FD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4057005-C990-4BEE-BBAD-BDA092DBCDFA}">
  <ds:schemaRefs>
    <ds:schemaRef ds:uri="43c74227-e651-4526-be44-af59f0f9df30"/>
    <ds:schemaRef ds:uri="610022e2-d25d-4fe9-9342-a78de1395e4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Office-tema</vt:lpstr>
      <vt:lpstr> Handlingsplan 2022 – 23: Rusforebyggende arbeid ved Edvard Munch vgs </vt:lpstr>
      <vt:lpstr>Forebyggende tiltak </vt:lpstr>
      <vt:lpstr>Tiltak ved bekymring</vt:lpstr>
      <vt:lpstr>Tiltak når en elev bruker rusmidler i skoletida</vt:lpstr>
      <vt:lpstr>Kontaktinformasjon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Forebyggende tiltak</dc:title>
  <dc:creator>Anne Kathrine Fuglem</dc:creator>
  <cp:revision>1</cp:revision>
  <cp:lastPrinted>2022-08-30T14:00:35Z</cp:lastPrinted>
  <dcterms:created xsi:type="dcterms:W3CDTF">2018-03-05T09:54:47Z</dcterms:created>
  <dcterms:modified xsi:type="dcterms:W3CDTF">2022-09-09T12:02:26Z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0x010100F197DF8F06B77642A6AF08DD109DDE25</vt:lpwstr>
  </property>
  <property fmtid="{D5CDD505-2E9C-101B-9397-08002B2CF9AE}" pid="3" name="Order">
    <vt:r8>574200</vt:r8>
  </property>
  <property fmtid="{D5CDD505-2E9C-101B-9397-08002B2CF9AE}" pid="4" name="MediaServiceImageTags">
    <vt:lpwstr/>
  </property>
</Properties>
</file>