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7"/>
  </p:notesMasterIdLst>
  <p:sldIdLst>
    <p:sldId id="317" r:id="rId2"/>
    <p:sldId id="343" r:id="rId3"/>
    <p:sldId id="336" r:id="rId4"/>
    <p:sldId id="357" r:id="rId5"/>
    <p:sldId id="352" r:id="rId6"/>
    <p:sldId id="335" r:id="rId7"/>
    <p:sldId id="345" r:id="rId8"/>
    <p:sldId id="363" r:id="rId9"/>
    <p:sldId id="319" r:id="rId10"/>
    <p:sldId id="334" r:id="rId11"/>
    <p:sldId id="331" r:id="rId12"/>
    <p:sldId id="360" r:id="rId13"/>
    <p:sldId id="359" r:id="rId14"/>
    <p:sldId id="356" r:id="rId15"/>
    <p:sldId id="35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3909-1F64-4CD5-B36E-0203FF092726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BACB-F212-479E-BE44-A4082A40E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3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75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24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01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78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72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12184819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3392" y="476672"/>
            <a:ext cx="1104122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623392" y="1700808"/>
            <a:ext cx="11041227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416481" y="5907772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05.12.2018</a:t>
            </a:fld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957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3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3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8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1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4A167A-1697-4822-883D-7D3CEB6C573B}" type="datetimeFigureOut">
              <a:rPr lang="nb-NO" smtClean="0"/>
              <a:t>05.12.2018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89008" y="4807666"/>
            <a:ext cx="7795491" cy="2050333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FAGVALG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>KUNST, DESIGN OG ARKITEKTUR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FØRSTEGANGSVITNEMÅL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85750" indent="-285750"/>
            <a:r>
              <a:rPr lang="nb-NO" sz="4500" b="1" dirty="0">
                <a:solidFill>
                  <a:srgbClr val="FF0000"/>
                </a:solidFill>
              </a:rPr>
              <a:t>Et førstegangsvitnemål er et vitnemål du får hvis du har fullført og bestått videregående skole på normal tid, som vanligvis er 3 år</a:t>
            </a:r>
            <a:r>
              <a:rPr lang="nb-NO" sz="45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/>
            <a:endParaRPr lang="nb-NO" sz="4500" b="1" dirty="0">
              <a:solidFill>
                <a:srgbClr val="FF0000"/>
              </a:solidFill>
            </a:endParaRPr>
          </a:p>
          <a:p>
            <a:pPr marL="285750" indent="-285750"/>
            <a:r>
              <a:rPr lang="nb-NO" sz="4500" b="1" dirty="0" smtClean="0">
                <a:solidFill>
                  <a:srgbClr val="FF0000"/>
                </a:solidFill>
              </a:rPr>
              <a:t>Når man søker videre studier og er 21 år eller yngre, finnes det en egen kvote med plass til elever som søker bare med førstegangsvitnemål. </a:t>
            </a:r>
            <a:r>
              <a:rPr lang="nb-NO" sz="4500" b="1" dirty="0" err="1" smtClean="0">
                <a:solidFill>
                  <a:srgbClr val="FF0000"/>
                </a:solidFill>
              </a:rPr>
              <a:t>Tilleggspoeng</a:t>
            </a:r>
            <a:r>
              <a:rPr lang="nb-NO" sz="4500" b="1" dirty="0" smtClean="0">
                <a:solidFill>
                  <a:srgbClr val="FF0000"/>
                </a:solidFill>
              </a:rPr>
              <a:t> eller forbedringer etter </a:t>
            </a:r>
            <a:r>
              <a:rPr lang="nb-NO" sz="4500" b="1" dirty="0" err="1" smtClean="0">
                <a:solidFill>
                  <a:srgbClr val="FF0000"/>
                </a:solidFill>
              </a:rPr>
              <a:t>vgs</a:t>
            </a:r>
            <a:r>
              <a:rPr lang="nb-NO" sz="4500" b="1" dirty="0">
                <a:solidFill>
                  <a:srgbClr val="FF0000"/>
                </a:solidFill>
              </a:rPr>
              <a:t>,</a:t>
            </a:r>
            <a:r>
              <a:rPr lang="nb-NO" sz="4500" b="1" dirty="0" smtClean="0">
                <a:solidFill>
                  <a:srgbClr val="FF0000"/>
                </a:solidFill>
              </a:rPr>
              <a:t> regnes ikke med</a:t>
            </a:r>
          </a:p>
          <a:p>
            <a:pPr marL="0" indent="0">
              <a:buNone/>
            </a:pPr>
            <a:endParaRPr lang="nb-NO" sz="4500" b="1" dirty="0">
              <a:solidFill>
                <a:srgbClr val="FF0000"/>
              </a:solidFill>
            </a:endParaRPr>
          </a:p>
          <a:p>
            <a:pPr marL="285750" indent="-285750"/>
            <a:r>
              <a:rPr lang="nb-NO" sz="4500" dirty="0"/>
              <a:t>Fag du ønsker å forbedre karakteren din i, kan du ta </a:t>
            </a:r>
            <a:r>
              <a:rPr lang="nb-NO" sz="4500" dirty="0" smtClean="0"/>
              <a:t>opp  privatist</a:t>
            </a:r>
            <a:r>
              <a:rPr lang="nb-NO" sz="4500" dirty="0"/>
              <a:t> </a:t>
            </a:r>
            <a:r>
              <a:rPr lang="nb-NO" sz="4500" dirty="0" smtClean="0"/>
              <a:t>i løpet av de tre årene. Om du går opp som privatist, fjernes standpunktkarakteren.</a:t>
            </a:r>
          </a:p>
          <a:p>
            <a:pPr marL="0" indent="0">
              <a:buNone/>
            </a:pPr>
            <a:endParaRPr lang="nb-NO" sz="4500" dirty="0"/>
          </a:p>
          <a:p>
            <a:pPr marL="285750" indent="-285750"/>
            <a:r>
              <a:rPr lang="nb-NO" sz="4500" dirty="0"/>
              <a:t>Hvis du går opp som privatist i et fag for å forbedre karakteren, men får en dårligere karakter, kan du velge å beholde den opprinnelige karakteren.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55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669221" y="975085"/>
            <a:ext cx="7092801" cy="5112568"/>
          </a:xfrm>
          <a:prstGeom prst="rect">
            <a:avLst/>
          </a:prstGeom>
          <a:solidFill>
            <a:srgbClr val="FFCCCC">
              <a:alpha val="50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b-NO" sz="2400" dirty="0"/>
              <a:t>Slik regner du ut </a:t>
            </a:r>
            <a:r>
              <a:rPr lang="nb-NO" sz="2400" dirty="0" err="1"/>
              <a:t>skolepoengene</a:t>
            </a:r>
            <a:r>
              <a:rPr lang="nb-NO" sz="2400" dirty="0"/>
              <a:t> dine:</a:t>
            </a:r>
          </a:p>
          <a:p>
            <a:r>
              <a:rPr lang="nb-NO" sz="2400" b="1" dirty="0" smtClean="0"/>
              <a:t>Karakterpoeng</a:t>
            </a:r>
            <a:r>
              <a:rPr lang="nb-NO" sz="2400" dirty="0" smtClean="0"/>
              <a:t> = Gjennomsnittskarakter </a:t>
            </a:r>
            <a:r>
              <a:rPr lang="nb-NO" sz="2400" dirty="0"/>
              <a:t>x </a:t>
            </a:r>
            <a:r>
              <a:rPr lang="nb-NO" sz="2400" dirty="0" smtClean="0"/>
              <a:t>10</a:t>
            </a:r>
          </a:p>
          <a:p>
            <a:pPr marL="0" indent="0">
              <a:buNone/>
            </a:pPr>
            <a:r>
              <a:rPr lang="nb-NO" sz="2400" dirty="0" smtClean="0"/>
              <a:t>+</a:t>
            </a:r>
            <a:endParaRPr lang="nb-NO" sz="2400" dirty="0"/>
          </a:p>
          <a:p>
            <a:r>
              <a:rPr lang="nb-NO" sz="2400" b="1" dirty="0" smtClean="0"/>
              <a:t>Realfag- og språkpoeng</a:t>
            </a:r>
            <a:r>
              <a:rPr lang="nb-NO" sz="2400" dirty="0" smtClean="0"/>
              <a:t> </a:t>
            </a:r>
            <a:r>
              <a:rPr lang="nb-NO" sz="2400" dirty="0"/>
              <a:t>(maks </a:t>
            </a:r>
            <a:r>
              <a:rPr lang="nb-NO" sz="2400" dirty="0" smtClean="0"/>
              <a:t>4 til sammen)</a:t>
            </a:r>
            <a:endParaRPr lang="nb-NO" sz="2400" dirty="0"/>
          </a:p>
          <a:p>
            <a:pPr lvl="1"/>
            <a:r>
              <a:rPr lang="nb-NO" sz="2400" dirty="0"/>
              <a:t>Fysikk 2 og matematikk R2 gir ett poeng hver</a:t>
            </a:r>
          </a:p>
          <a:p>
            <a:pPr lvl="1"/>
            <a:r>
              <a:rPr lang="nb-NO" sz="2400" dirty="0"/>
              <a:t>Andre femtimers realfag gir et halvt poeng per år</a:t>
            </a:r>
          </a:p>
          <a:p>
            <a:endParaRPr lang="nb-NO" sz="2400" dirty="0"/>
          </a:p>
          <a:p>
            <a:pPr lvl="1"/>
            <a:r>
              <a:rPr lang="nb-NO" sz="2400" dirty="0" smtClean="0"/>
              <a:t>Nivå </a:t>
            </a:r>
            <a:r>
              <a:rPr lang="nb-NO" sz="2400" dirty="0"/>
              <a:t>III fremmedspråk gir ett poeng </a:t>
            </a:r>
          </a:p>
          <a:p>
            <a:pPr lvl="1"/>
            <a:r>
              <a:rPr lang="nb-NO" sz="2400" dirty="0"/>
              <a:t>Nivå I og II programfag fremmedspråk gir et halvt poeng hver</a:t>
            </a:r>
          </a:p>
          <a:p>
            <a:r>
              <a:rPr lang="nb-NO" sz="2400" dirty="0"/>
              <a:t>Poeng fra evt. opptaksprøver</a:t>
            </a:r>
          </a:p>
          <a:p>
            <a:pPr>
              <a:buFontTx/>
              <a:buNone/>
            </a:pPr>
            <a:endParaRPr lang="nb-NO" sz="2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1635" y="260648"/>
            <a:ext cx="7978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800" b="1" dirty="0">
                <a:solidFill>
                  <a:srgbClr val="0066FF"/>
                </a:solidFill>
              </a:rPr>
              <a:t>Skolepoeng - vitnemål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232" y="4939996"/>
            <a:ext cx="1387864" cy="1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423592" y="1556792"/>
            <a:ext cx="7488832" cy="4536504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/>
              <a:t>I Vg1 trekkes 20-30% av elevene opp til skriftlig eller muntlig </a:t>
            </a:r>
            <a:r>
              <a:rPr lang="nb-NO" sz="2800" dirty="0" smtClean="0"/>
              <a:t>eksamen</a:t>
            </a:r>
          </a:p>
          <a:p>
            <a:r>
              <a:rPr lang="nb-NO" sz="2800" dirty="0" smtClean="0"/>
              <a:t>I Vg2 trekkes alle opp i ett fag enten muntlig eller skriftlig.</a:t>
            </a:r>
          </a:p>
          <a:p>
            <a:r>
              <a:rPr lang="nb-NO" sz="2800" dirty="0" smtClean="0"/>
              <a:t>I </a:t>
            </a:r>
            <a:r>
              <a:rPr lang="nb-NO" sz="2800" dirty="0"/>
              <a:t>Vg3 trekkes alle opp i norsk </a:t>
            </a:r>
            <a:r>
              <a:rPr lang="nb-NO" sz="2800" dirty="0" smtClean="0"/>
              <a:t>hovedmål og tre trekkfag: skriftlig, muntlig eller muntlig-praktisk. Minst ett av trekkfagene skal være et KDA-fag</a:t>
            </a:r>
            <a:endParaRPr lang="nb-NO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27241" y="722175"/>
            <a:ext cx="5308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2800" b="1" dirty="0">
                <a:solidFill>
                  <a:srgbClr val="0066FF"/>
                </a:solidFill>
              </a:rPr>
              <a:t>Regler for </a:t>
            </a:r>
            <a:r>
              <a:rPr lang="nb-NO" sz="2800" b="1" dirty="0" smtClean="0">
                <a:solidFill>
                  <a:srgbClr val="0066FF"/>
                </a:solidFill>
              </a:rPr>
              <a:t>eksamenstrekk - KDA</a:t>
            </a:r>
            <a:endParaRPr lang="nb-NO" sz="2800" b="1" dirty="0">
              <a:solidFill>
                <a:srgbClr val="0066FF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7" y="258603"/>
            <a:ext cx="1387864" cy="1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 TIL ELEVENE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623888" y="1700209"/>
          <a:ext cx="11041062" cy="470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403">
                  <a:extLst>
                    <a:ext uri="{9D8B030D-6E8A-4147-A177-3AD203B41FA5}">
                      <a16:colId xmlns:a16="http://schemas.microsoft.com/office/drawing/2014/main" val="802211905"/>
                    </a:ext>
                  </a:extLst>
                </a:gridCol>
                <a:gridCol w="7863659">
                  <a:extLst>
                    <a:ext uri="{9D8B030D-6E8A-4147-A177-3AD203B41FA5}">
                      <a16:colId xmlns:a16="http://schemas.microsoft.com/office/drawing/2014/main" val="2228396706"/>
                    </a:ext>
                  </a:extLst>
                </a:gridCol>
              </a:tblGrid>
              <a:tr h="75730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3418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FRA</a:t>
                      </a:r>
                      <a:r>
                        <a:rPr lang="nb-NO" baseline="0" dirty="0" smtClean="0"/>
                        <a:t> CA 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AVDELINGSLEDER OG RÅDGIVER HAR INFORMASJONSMØTER I KLASSENE</a:t>
                      </a:r>
                    </a:p>
                    <a:p>
                      <a:r>
                        <a:rPr lang="nb-NO" dirty="0" smtClean="0"/>
                        <a:t>RÅDGIVER TILBYR INDIVIDUELL VEILEDNING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96184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ONS 12.</a:t>
                      </a:r>
                      <a:r>
                        <a:rPr lang="nb-NO" baseline="0" dirty="0" smtClean="0"/>
                        <a:t> DESEMBER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FAGVALGSTORG MED INFORMASJON OM ULIKE</a:t>
                      </a:r>
                      <a:r>
                        <a:rPr lang="nb-NO" baseline="0" dirty="0" smtClean="0"/>
                        <a:t> FAG I MIDTTIMEN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22619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ONS 12. DESEMBER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INFORMASJONSMØTE</a:t>
                      </a:r>
                      <a:r>
                        <a:rPr lang="nb-NO" baseline="0" dirty="0" smtClean="0"/>
                        <a:t> FOR FORESATTE KLOKKA 17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347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DESEMBER OG JANUAR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SMAKEBITUNDERVISNING</a:t>
                      </a:r>
                      <a:r>
                        <a:rPr lang="nb-NO" baseline="0" dirty="0" smtClean="0"/>
                        <a:t> I MIDT-TIMEN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7502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17. 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FRIST FOR Å VELGE FAG FOR NESTE ÅR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r="258" b="16095"/>
          <a:stretch/>
        </p:blipFill>
        <p:spPr>
          <a:xfrm>
            <a:off x="-22085" y="-12423"/>
            <a:ext cx="12214085" cy="687042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31305" y="4982816"/>
            <a:ext cx="7407965" cy="1676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smtClean="0"/>
              <a:t>LYKKE TIL MED VALGET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23199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8715169" cy="868734"/>
          </a:xfrm>
        </p:spPr>
        <p:txBody>
          <a:bodyPr/>
          <a:lstStyle/>
          <a:p>
            <a:r>
              <a:rPr lang="nb-NO" sz="4000" dirty="0" smtClean="0"/>
              <a:t>UTDANNINGSPROGRAMMET KUNST, DESIGN OG ARKITEKTUR</a:t>
            </a:r>
            <a:endParaRPr lang="nb-NO" sz="4000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885206" y="4796672"/>
            <a:ext cx="2526323" cy="9000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423664" y="4796672"/>
            <a:ext cx="2458915" cy="10806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00247" y="5696748"/>
            <a:ext cx="2526323" cy="651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  <a:endParaRPr lang="nb-NO" sz="2400" b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92185" y="4802984"/>
            <a:ext cx="2380886" cy="65212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34155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Vg1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761894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Vg2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8286751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Vg3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423664" y="5877271"/>
            <a:ext cx="2458915" cy="4729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492209" y="5455108"/>
            <a:ext cx="2392973" cy="89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09006" y="2063931"/>
            <a:ext cx="11207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Fellesfag</a:t>
            </a:r>
            <a:r>
              <a:rPr lang="nb-NO" sz="2800" dirty="0" smtClean="0"/>
              <a:t>: Fag alle elever må ha</a:t>
            </a:r>
          </a:p>
          <a:p>
            <a:r>
              <a:rPr lang="nb-NO" sz="2800" b="1" dirty="0" smtClean="0"/>
              <a:t>Felles programfag: </a:t>
            </a:r>
            <a:r>
              <a:rPr lang="nb-NO" sz="2800" dirty="0" smtClean="0"/>
              <a:t>Programfag alle elever må ha – 10 timer hvert år (Fagene </a:t>
            </a:r>
            <a:r>
              <a:rPr lang="nb-NO" sz="2800" i="1" dirty="0" smtClean="0"/>
              <a:t>Kunst og visuelle virkemidler </a:t>
            </a:r>
            <a:r>
              <a:rPr lang="nb-NO" sz="2800" dirty="0" smtClean="0"/>
              <a:t>og </a:t>
            </a:r>
            <a:r>
              <a:rPr lang="nb-NO" sz="2800" i="1" dirty="0" smtClean="0"/>
              <a:t>Design og arkitektur</a:t>
            </a:r>
          </a:p>
          <a:p>
            <a:r>
              <a:rPr lang="nb-NO" sz="2800" b="1" dirty="0" smtClean="0"/>
              <a:t>Valgfrie programfag</a:t>
            </a:r>
            <a:r>
              <a:rPr lang="nb-NO" sz="2800" dirty="0" smtClean="0"/>
              <a:t>: Programfag elevene kan velge enten fra eget programområde eller fra andre studieforberedende programmer</a:t>
            </a:r>
          </a:p>
        </p:txBody>
      </p:sp>
    </p:spTree>
    <p:extLst>
      <p:ext uri="{BB962C8B-B14F-4D97-AF65-F5344CB8AC3E}">
        <p14:creationId xmlns:p14="http://schemas.microsoft.com/office/powerpoint/2010/main" val="1168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/>
      <p:bldP spid="42" grpId="0" build="allAtOnce"/>
      <p:bldP spid="43" grpId="0" build="allAtOnce"/>
      <p:bldP spid="37" grpId="0" build="allAtOnce" animBg="1"/>
      <p:bldP spid="3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670047"/>
            <a:ext cx="8839200" cy="3945906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VG2</a:t>
            </a:r>
            <a:endParaRPr lang="nb-NO" sz="2800" dirty="0" smtClean="0"/>
          </a:p>
          <a:p>
            <a:pPr lvl="2"/>
            <a:r>
              <a:rPr lang="nb-NO" sz="2800" dirty="0"/>
              <a:t>Matematikk – 2P, R1 eller </a:t>
            </a:r>
            <a:r>
              <a:rPr lang="nb-NO" sz="2800" dirty="0" smtClean="0"/>
              <a:t>S1</a:t>
            </a:r>
          </a:p>
          <a:p>
            <a:pPr lvl="2"/>
            <a:r>
              <a:rPr lang="nb-NO" sz="2800" dirty="0" smtClean="0"/>
              <a:t>Ett valgfritt programfag enten fra eget programområde eller fra andre studieforberedende programmer (blokk 2)</a:t>
            </a:r>
            <a:br>
              <a:rPr lang="nb-NO" sz="2800" dirty="0" smtClean="0"/>
            </a:br>
            <a:endParaRPr lang="nb-NO" sz="2800" dirty="0" smtClean="0"/>
          </a:p>
          <a:p>
            <a:pPr marL="310896" lvl="2" indent="0">
              <a:buNone/>
            </a:pPr>
            <a:r>
              <a:rPr lang="nb-NO" sz="2800" b="1" dirty="0" smtClean="0"/>
              <a:t>VALG </a:t>
            </a:r>
            <a:r>
              <a:rPr lang="nb-NO" sz="2800" b="1" dirty="0"/>
              <a:t>FØR </a:t>
            </a:r>
            <a:r>
              <a:rPr lang="nb-NO" sz="2800" b="1" dirty="0" smtClean="0"/>
              <a:t>VG3</a:t>
            </a:r>
            <a:endParaRPr lang="nb-NO" sz="2800" b="1" dirty="0"/>
          </a:p>
          <a:p>
            <a:pPr lvl="2"/>
            <a:r>
              <a:rPr lang="nb-NO" sz="2800" dirty="0" smtClean="0"/>
              <a:t>To valgfrie </a:t>
            </a:r>
            <a:r>
              <a:rPr lang="nb-NO" sz="2800" dirty="0"/>
              <a:t>programfag enten fra eget programområde eller fra andre studieforberedende </a:t>
            </a:r>
            <a:r>
              <a:rPr lang="nb-NO" sz="2800" dirty="0" smtClean="0"/>
              <a:t>programmer (blokk 1 og 3)</a:t>
            </a:r>
            <a:endParaRPr lang="nb-NO" sz="2800" dirty="0"/>
          </a:p>
          <a:p>
            <a:pPr lvl="2"/>
            <a:endParaRPr lang="nb-NO" sz="2800" dirty="0"/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VALG KDA-ELEVENE MÅ 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9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/>
          <p:cNvSpPr>
            <a:spLocks noGrp="1"/>
          </p:cNvSpPr>
          <p:nvPr>
            <p:ph idx="1"/>
          </p:nvPr>
        </p:nvSpPr>
        <p:spPr>
          <a:xfrm>
            <a:off x="0" y="2285999"/>
            <a:ext cx="10744201" cy="41539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b="1" dirty="0"/>
              <a:t>OBLIGATORISK FREMMEDSPRÅK I VG3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b="1" dirty="0"/>
              <a:t>Elever som ikke har hatt 2. fremmedspråk på</a:t>
            </a:r>
            <a:br>
              <a:rPr lang="nb-NO" sz="2400" b="1" dirty="0"/>
            </a:br>
            <a:r>
              <a:rPr lang="nb-NO" sz="2400" b="1" dirty="0"/>
              <a:t>ungdomsskolen må ha 5 timer fremmedspråk i </a:t>
            </a:r>
            <a:r>
              <a:rPr lang="nb-NO" sz="2400" b="1" dirty="0" smtClean="0"/>
              <a:t>Vg3</a:t>
            </a:r>
            <a:r>
              <a:rPr lang="nb-NO" sz="2400" dirty="0"/>
              <a:t> </a:t>
            </a:r>
            <a:endParaRPr lang="nb-NO" sz="2400" dirty="0" smtClean="0"/>
          </a:p>
          <a:p>
            <a:endParaRPr lang="nb-NO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 Dette </a:t>
            </a:r>
            <a:r>
              <a:rPr lang="nb-NO" sz="2400" dirty="0"/>
              <a:t>gjelder blant annet elever som har hatt fordypning i norsk, </a:t>
            </a:r>
            <a:br>
              <a:rPr lang="nb-NO" sz="2400" dirty="0"/>
            </a:br>
            <a:r>
              <a:rPr lang="nb-NO" sz="2400" dirty="0"/>
              <a:t>fordypning i engelsk eller arbeidslivsfag på ungdomsskolen</a:t>
            </a:r>
            <a:r>
              <a:rPr lang="nb-NO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Du må velge fremmedspråk 1+2 i blokk 1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    </a:t>
            </a:r>
          </a:p>
          <a:p>
            <a:pPr marL="0" indent="0">
              <a:buNone/>
            </a:pPr>
            <a:r>
              <a:rPr lang="nb-NO" sz="2400" dirty="0"/>
              <a:t>     Dette gjør at  valgmulighetene for noen elever i Vg3 blir </a:t>
            </a:r>
            <a:r>
              <a:rPr lang="nb-NO" sz="2400" dirty="0" smtClean="0"/>
              <a:t>begrenset.</a:t>
            </a:r>
            <a:endParaRPr lang="nb-NO" sz="2400" dirty="0"/>
          </a:p>
          <a:p>
            <a:pPr algn="l"/>
            <a:endParaRPr lang="nb-NO" sz="2100" dirty="0"/>
          </a:p>
        </p:txBody>
      </p:sp>
      <p:pic>
        <p:nvPicPr>
          <p:cNvPr id="1026" name="78F7A0FD-C838-487F-B70E-8029B19A4D4C" descr="26B4F3FF-F4B8-4773-B163-57E0AC0B596E@snoh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1" y="-31252"/>
            <a:ext cx="4396513" cy="30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4" y="2306"/>
            <a:ext cx="3226945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"/>
            <a:ext cx="4568541" cy="30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VALGFRIE PROGRAMFAG FRA KUNST, DESIGN OG ARKITEKTUR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Foto og grafikk</a:t>
            </a:r>
          </a:p>
          <a:p>
            <a:r>
              <a:rPr lang="nn-NO" dirty="0"/>
              <a:t>Design og bærekraft</a:t>
            </a:r>
          </a:p>
          <a:p>
            <a:r>
              <a:rPr lang="nn-NO" dirty="0"/>
              <a:t>Kunst og </a:t>
            </a:r>
            <a:r>
              <a:rPr lang="nn-NO" dirty="0" err="1"/>
              <a:t>skapende</a:t>
            </a:r>
            <a:r>
              <a:rPr lang="nn-NO" dirty="0"/>
              <a:t> arbeid</a:t>
            </a:r>
          </a:p>
          <a:p>
            <a:r>
              <a:rPr lang="nn-NO" dirty="0"/>
              <a:t>Arkitektur og samfunn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48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128" y="117567"/>
            <a:ext cx="9720072" cy="1006582"/>
          </a:xfrm>
        </p:spPr>
        <p:txBody>
          <a:bodyPr>
            <a:normAutofit/>
          </a:bodyPr>
          <a:lstStyle/>
          <a:p>
            <a:r>
              <a:rPr lang="nb-NO" sz="2700" dirty="0" smtClean="0"/>
              <a:t>fag </a:t>
            </a:r>
            <a:r>
              <a:rPr lang="nb-NO" sz="2700" dirty="0"/>
              <a:t>på Edvard </a:t>
            </a:r>
            <a:r>
              <a:rPr lang="nb-NO" sz="2700" dirty="0" smtClean="0"/>
              <a:t>Munch – DISSE KOMMER PÅ BLOKKSKJEMA I NOVEMBER</a:t>
            </a:r>
            <a:endParaRPr lang="nb-NO" sz="30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7646" y="1505699"/>
            <a:ext cx="39580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600" dirty="0">
                <a:solidFill>
                  <a:schemeClr val="accent2"/>
                </a:solidFill>
                <a:latin typeface="Franklin Gothic Book" pitchFamily="34" charset="0"/>
              </a:rPr>
              <a:t>	</a:t>
            </a:r>
            <a:r>
              <a:rPr lang="en-US" sz="2000" b="1" dirty="0" smtClean="0">
                <a:latin typeface="Franklin Gothic Book" pitchFamily="34" charset="0"/>
              </a:rPr>
              <a:t>SSØ</a:t>
            </a:r>
            <a:endParaRPr lang="en-US" sz="2000" b="1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Engelsk programfag Vg1 og Vg2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n-NO" sz="2000" dirty="0">
                <a:latin typeface="Franklin Gothic Book" pitchFamily="34" charset="0"/>
              </a:rPr>
              <a:t>Språk </a:t>
            </a:r>
            <a:r>
              <a:rPr lang="nn-NO" sz="2000" dirty="0" smtClean="0">
                <a:latin typeface="Franklin Gothic Book" pitchFamily="34" charset="0"/>
              </a:rPr>
              <a:t>nivå 3 i Vg3(tysk</a:t>
            </a:r>
            <a:r>
              <a:rPr lang="nn-NO" sz="2000" dirty="0">
                <a:latin typeface="Franklin Gothic Book" pitchFamily="34" charset="0"/>
              </a:rPr>
              <a:t>, fransk og spansk</a:t>
            </a:r>
            <a:r>
              <a:rPr lang="nn-NO" sz="2000" dirty="0" smtClean="0">
                <a:latin typeface="Franklin Gothic Book" pitchFamily="34" charset="0"/>
              </a:rPr>
              <a:t>)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Historie </a:t>
            </a:r>
            <a:r>
              <a:rPr lang="nb-NO" sz="2000" dirty="0">
                <a:latin typeface="Franklin Gothic Book" pitchFamily="34" charset="0"/>
              </a:rPr>
              <a:t>og </a:t>
            </a:r>
            <a:r>
              <a:rPr lang="nb-NO" sz="2000" dirty="0" smtClean="0">
                <a:latin typeface="Franklin Gothic Book" pitchFamily="34" charset="0"/>
              </a:rPr>
              <a:t>filosofi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Politikk, individ og </a:t>
            </a:r>
            <a:r>
              <a:rPr lang="nb-NO" sz="2000" dirty="0" smtClean="0">
                <a:latin typeface="Franklin Gothic Book" pitchFamily="34" charset="0"/>
              </a:rPr>
              <a:t>samfunn (SOSA og POME)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Psykologi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Rettslære </a:t>
            </a:r>
            <a:r>
              <a:rPr lang="nb-NO" sz="2000" dirty="0" smtClean="0">
                <a:latin typeface="Franklin Gothic Book" pitchFamily="34" charset="0"/>
              </a:rPr>
              <a:t> </a:t>
            </a:r>
          </a:p>
          <a:p>
            <a:pPr marL="342900"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 smtClean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Samfunnsøkonomi 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Entreprenørskap og bedriftsutvikling </a:t>
            </a:r>
            <a:r>
              <a:rPr lang="nb-NO" sz="2000" dirty="0" smtClean="0">
                <a:latin typeface="Franklin Gothic Book" pitchFamily="34" charset="0"/>
              </a:rPr>
              <a:t>/næringslovsøk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Markedsføring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12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1200" i="1" dirty="0">
                <a:latin typeface="Franklin Gothic Book" pitchFamily="34" charset="0"/>
              </a:rPr>
              <a:t>Med forbehold om hvordan elevene </a:t>
            </a:r>
            <a:r>
              <a:rPr lang="nb-NO" sz="1200" i="1" dirty="0" smtClean="0">
                <a:latin typeface="Franklin Gothic Book" pitchFamily="34" charset="0"/>
              </a:rPr>
              <a:t>velger – fag blir ikke satt i gang om få elever velger det</a:t>
            </a:r>
            <a:endParaRPr lang="nb-NO" sz="1200" i="1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1350" b="1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76950" y="1484785"/>
            <a:ext cx="3122022" cy="23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350" b="1" dirty="0"/>
              <a:t>	</a:t>
            </a:r>
            <a:r>
              <a:rPr lang="en-US" sz="2000" b="1" dirty="0" smtClean="0">
                <a:latin typeface="Franklin Gothic Book" pitchFamily="34" charset="0"/>
              </a:rPr>
              <a:t>REA</a:t>
            </a: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dirty="0"/>
              <a:t>	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Biologi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Fysikk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Kjemi 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Teknologi og forskningslære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Matematikk S eller R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nb-NO" sz="1200" dirty="0">
                <a:latin typeface="Franklin Gothic Book" pitchFamily="34" charset="0"/>
              </a:rPr>
              <a:t/>
            </a:r>
            <a:br>
              <a:rPr lang="nb-NO" sz="1200" dirty="0">
                <a:latin typeface="Franklin Gothic Book" pitchFamily="34" charset="0"/>
              </a:rPr>
            </a:br>
            <a:endParaRPr lang="nb-NO" sz="135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sz="1350" b="1" dirty="0"/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sz="135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830492" y="522514"/>
            <a:ext cx="298512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Fag </a:t>
            </a:r>
            <a:r>
              <a:rPr lang="nb-NO" sz="2000" b="1" dirty="0" smtClean="0"/>
              <a:t>fra KDA, MDD OG IDRETT</a:t>
            </a:r>
            <a:endParaRPr lang="nb-NO" sz="2000" b="1" dirty="0"/>
          </a:p>
          <a:p>
            <a:r>
              <a:rPr lang="nn-NO" sz="2000" dirty="0"/>
              <a:t>Musikk, dans, drama</a:t>
            </a:r>
          </a:p>
          <a:p>
            <a:r>
              <a:rPr lang="nn-NO" sz="2000" dirty="0"/>
              <a:t>Teaterensemble</a:t>
            </a:r>
          </a:p>
          <a:p>
            <a:r>
              <a:rPr lang="nn-NO" sz="2000" dirty="0" err="1"/>
              <a:t>Breddeidrett</a:t>
            </a:r>
            <a:endParaRPr lang="nn-NO" sz="2000" dirty="0"/>
          </a:p>
          <a:p>
            <a:r>
              <a:rPr lang="nn-NO" sz="2000" dirty="0"/>
              <a:t>Foto og grafikk</a:t>
            </a:r>
          </a:p>
          <a:p>
            <a:r>
              <a:rPr lang="nn-NO" sz="2000" dirty="0"/>
              <a:t>Design og bærekraft</a:t>
            </a:r>
          </a:p>
          <a:p>
            <a:r>
              <a:rPr lang="nn-NO" sz="2000" dirty="0"/>
              <a:t>Kunst og </a:t>
            </a:r>
            <a:r>
              <a:rPr lang="nn-NO" sz="2000" dirty="0" err="1"/>
              <a:t>skapende</a:t>
            </a:r>
            <a:r>
              <a:rPr lang="nn-NO" sz="2000" dirty="0"/>
              <a:t> arbeid</a:t>
            </a:r>
          </a:p>
          <a:p>
            <a:r>
              <a:rPr lang="nn-NO" sz="2000" dirty="0"/>
              <a:t>Arkitektur og samfunn</a:t>
            </a:r>
          </a:p>
          <a:p>
            <a:endParaRPr lang="nb-NO" sz="135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19" y="4206595"/>
            <a:ext cx="2985128" cy="246992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492" y="4206594"/>
            <a:ext cx="2985128" cy="24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ctrTitle"/>
          </p:nvPr>
        </p:nvSpPr>
        <p:spPr>
          <a:xfrm>
            <a:off x="695400" y="440668"/>
            <a:ext cx="11161240" cy="864096"/>
          </a:xfrm>
        </p:spPr>
        <p:txBody>
          <a:bodyPr/>
          <a:lstStyle/>
          <a:p>
            <a:pPr algn="l"/>
            <a:r>
              <a:rPr lang="nb-NO" sz="4000" dirty="0" smtClean="0"/>
              <a:t>Eksempler på studier </a:t>
            </a:r>
            <a:r>
              <a:rPr lang="nb-NO" sz="4000" dirty="0"/>
              <a:t>med spesielle </a:t>
            </a:r>
            <a:r>
              <a:rPr lang="nb-NO" sz="4000" dirty="0" smtClean="0"/>
              <a:t>opptakskrav </a:t>
            </a:r>
            <a:r>
              <a:rPr lang="nb-NO" sz="4000" dirty="0"/>
              <a:t/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07368" y="1412776"/>
            <a:ext cx="6120680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Medisin, odontologi, farmasi, ernæring: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Fysikk 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2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Realfag</a:t>
            </a:r>
            <a:r>
              <a:rPr lang="nb-NO" sz="2000" b="1" dirty="0"/>
              <a:t>, natur- og miljøfag: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</a:t>
            </a:r>
            <a:r>
              <a:rPr lang="nb-NO" sz="2000" dirty="0" smtClean="0"/>
              <a:t>R1 + R2</a:t>
            </a:r>
            <a:endParaRPr lang="nb-NO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Ett realfag til over 2 år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Informatikkstudier: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og </a:t>
            </a:r>
            <a:r>
              <a:rPr lang="nb-NO" sz="2000" dirty="0" smtClean="0"/>
              <a:t>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dirty="0" smtClean="0"/>
              <a:t>NB. se </a:t>
            </a:r>
            <a:r>
              <a:rPr lang="nb-NO" sz="2000" b="1" i="1" dirty="0" smtClean="0"/>
              <a:t>samordnaopptak.no</a:t>
            </a:r>
            <a:r>
              <a:rPr lang="nb-NO" sz="2000" dirty="0" smtClean="0"/>
              <a:t> for mer info.</a:t>
            </a:r>
            <a:endParaRPr lang="nb-NO" sz="14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53205" y="1412776"/>
            <a:ext cx="7032104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Ingeniørstudier, teknologiske studier, </a:t>
            </a:r>
            <a:r>
              <a:rPr lang="nb-NO" sz="2000" b="1" dirty="0" smtClean="0">
                <a:solidFill>
                  <a:srgbClr val="FF0000"/>
                </a:solidFill>
              </a:rPr>
              <a:t>arkitektstudiet på NTNU: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R1+ R2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Fysikk 1</a:t>
            </a:r>
            <a:br>
              <a:rPr lang="nb-NO" sz="2000" dirty="0" smtClean="0"/>
            </a:br>
            <a:endParaRPr lang="nb-NO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Siviløkonom, matematisk finans, samfunnsøkonomisk analyse: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Veterinær: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</a:t>
            </a:r>
            <a:r>
              <a:rPr lang="nb-NO" sz="2000" dirty="0" smtClean="0"/>
              <a:t>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Lærerstudiet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b="1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Skoler med opptaksprøve</a:t>
            </a:r>
            <a:endParaRPr lang="nb-NO" sz="2000" b="1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 smtClean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086" y="5194345"/>
            <a:ext cx="221913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Mest aktuelle realfagskombinasjoner på </a:t>
            </a:r>
            <a:r>
              <a:rPr lang="nb-NO" sz="4400" dirty="0" err="1" smtClean="0"/>
              <a:t>kda</a:t>
            </a:r>
            <a:endParaRPr lang="nb-NO" sz="44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b="1" dirty="0"/>
              <a:t>Medisin, odontologi, farmasi, ernæring</a:t>
            </a:r>
            <a:r>
              <a:rPr lang="nb-NO" sz="2400" b="1" dirty="0" smtClean="0"/>
              <a:t>:</a:t>
            </a:r>
          </a:p>
          <a:p>
            <a:endParaRPr lang="nb-NO" sz="2400" b="1" dirty="0"/>
          </a:p>
          <a:p>
            <a:r>
              <a:rPr lang="nb-NO" sz="2400" b="1" dirty="0" smtClean="0"/>
              <a:t>Vg2: Velg kjemi 1 og R1</a:t>
            </a:r>
          </a:p>
          <a:p>
            <a:r>
              <a:rPr lang="nb-NO" sz="2400" b="1" dirty="0" smtClean="0"/>
              <a:t>Vg3: Velg kjemi 2 og fysikk 1</a:t>
            </a:r>
            <a:endParaRPr lang="nb-NO" sz="2400" b="1" dirty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400" b="1" dirty="0" smtClean="0"/>
              <a:t>Arkitektstudiet </a:t>
            </a:r>
            <a:r>
              <a:rPr lang="nb-NO" sz="2400" b="1" dirty="0"/>
              <a:t>på </a:t>
            </a:r>
            <a:r>
              <a:rPr lang="nb-NO" sz="2400" b="1" dirty="0" smtClean="0"/>
              <a:t>NTNU</a:t>
            </a:r>
            <a:endParaRPr lang="nb-NO" sz="2400" b="1" dirty="0"/>
          </a:p>
          <a:p>
            <a:endParaRPr lang="nb-NO" b="1" dirty="0" smtClean="0"/>
          </a:p>
          <a:p>
            <a:endParaRPr lang="nb-NO" b="1" dirty="0" smtClean="0"/>
          </a:p>
          <a:p>
            <a:r>
              <a:rPr lang="nb-NO" b="1" dirty="0" smtClean="0"/>
              <a:t>Vg2: Velg R1 og fysikk 1</a:t>
            </a:r>
          </a:p>
          <a:p>
            <a:r>
              <a:rPr lang="nb-NO" b="1" dirty="0" smtClean="0"/>
              <a:t>Vg3: Velg R2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4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Generell studiekompetanse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nb-NO" sz="2800" dirty="0"/>
              <a:t>Eleven må fullføre og bestå alle fag </a:t>
            </a:r>
            <a:r>
              <a:rPr lang="nb-NO" sz="2800" dirty="0" smtClean="0"/>
              <a:t>(min </a:t>
            </a:r>
            <a:r>
              <a:rPr lang="nb-NO" sz="2800" dirty="0"/>
              <a:t>kar 2</a:t>
            </a:r>
            <a:r>
              <a:rPr lang="nb-NO" sz="2800" dirty="0" smtClean="0"/>
              <a:t>) og få vitnemål fra et studieforberedende utdanningsprogram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Mer enn 90 % av studiene krever bare</a:t>
            </a:r>
          </a:p>
          <a:p>
            <a:pPr marL="0" indent="0">
              <a:buNone/>
            </a:pPr>
            <a:r>
              <a:rPr lang="nb-NO" sz="2800" dirty="0"/>
              <a:t>generell studiekompetanse.</a:t>
            </a:r>
          </a:p>
          <a:p>
            <a:pPr marL="285750" indent="-285750"/>
            <a:endParaRPr lang="nb-NO" sz="2800" dirty="0"/>
          </a:p>
          <a:p>
            <a:pPr indent="0">
              <a:lnSpc>
                <a:spcPct val="120000"/>
              </a:lnSpc>
              <a:buSzPct val="100000"/>
              <a:buNone/>
            </a:pPr>
            <a:r>
              <a:rPr lang="nb-NO" sz="2800" dirty="0"/>
              <a:t/>
            </a:r>
            <a:br>
              <a:rPr lang="nb-NO" sz="2800" dirty="0"/>
            </a:br>
            <a:endParaRPr lang="nb-NO" sz="800" dirty="0"/>
          </a:p>
        </p:txBody>
      </p:sp>
      <p:sp>
        <p:nvSpPr>
          <p:cNvPr id="9" name="Rektangel 8"/>
          <p:cNvSpPr/>
          <p:nvPr/>
        </p:nvSpPr>
        <p:spPr>
          <a:xfrm>
            <a:off x="7159397" y="2313644"/>
            <a:ext cx="2931954" cy="327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Psykologi</a:t>
            </a:r>
          </a:p>
          <a:p>
            <a:pPr algn="ctr"/>
            <a:r>
              <a:rPr lang="nb-NO" dirty="0"/>
              <a:t>Juss</a:t>
            </a:r>
          </a:p>
          <a:p>
            <a:pPr algn="ctr"/>
            <a:r>
              <a:rPr lang="nb-NO" dirty="0"/>
              <a:t>Journalist</a:t>
            </a:r>
          </a:p>
          <a:p>
            <a:pPr algn="ctr"/>
            <a:r>
              <a:rPr lang="nb-NO" dirty="0"/>
              <a:t>Politi</a:t>
            </a:r>
          </a:p>
          <a:p>
            <a:pPr algn="ctr"/>
            <a:r>
              <a:rPr lang="nb-NO" dirty="0"/>
              <a:t>Barnevernspedagog</a:t>
            </a:r>
          </a:p>
          <a:p>
            <a:pPr algn="ctr"/>
            <a:r>
              <a:rPr lang="nb-NO" dirty="0"/>
              <a:t>Fysioterapi</a:t>
            </a:r>
          </a:p>
          <a:p>
            <a:pPr algn="ctr"/>
            <a:r>
              <a:rPr lang="nb-NO" dirty="0"/>
              <a:t>Statsvitenskap</a:t>
            </a:r>
          </a:p>
          <a:p>
            <a:pPr algn="ctr"/>
            <a:r>
              <a:rPr lang="nb-NO" dirty="0"/>
              <a:t>Sykepleie</a:t>
            </a:r>
          </a:p>
          <a:p>
            <a:pPr algn="ctr"/>
            <a:r>
              <a:rPr lang="nb-NO" dirty="0"/>
              <a:t>Arkeologi</a:t>
            </a:r>
          </a:p>
          <a:p>
            <a:pPr algn="ctr"/>
            <a:r>
              <a:rPr lang="nb-NO" dirty="0"/>
              <a:t>Lærer/adjunkt/lektor</a:t>
            </a:r>
          </a:p>
        </p:txBody>
      </p:sp>
    </p:spTree>
    <p:extLst>
      <p:ext uri="{BB962C8B-B14F-4D97-AF65-F5344CB8AC3E}">
        <p14:creationId xmlns:p14="http://schemas.microsoft.com/office/powerpoint/2010/main" val="33369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1860</TotalTime>
  <Words>473</Words>
  <Application>Microsoft Office PowerPoint</Application>
  <PresentationFormat>Widescreen</PresentationFormat>
  <Paragraphs>162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Tw Cen MT</vt:lpstr>
      <vt:lpstr>Tw Cen MT Condensed</vt:lpstr>
      <vt:lpstr>Wingdings 3</vt:lpstr>
      <vt:lpstr>Integral</vt:lpstr>
      <vt:lpstr>FAGVALG  KUNST, DESIGN OG ARKITEKTUR EDVARD MUNCH VIDEREGÅENDE SKOLE</vt:lpstr>
      <vt:lpstr>UTDANNINGSPROGRAMMET KUNST, DESIGN OG ARKITEKTUR</vt:lpstr>
      <vt:lpstr>PowerPoint-presentasjon</vt:lpstr>
      <vt:lpstr>PowerPoint-presentasjon</vt:lpstr>
      <vt:lpstr>VALGFRIE PROGRAMFAG FRA KUNST, DESIGN OG ARKITEKTUR</vt:lpstr>
      <vt:lpstr>fag på Edvard Munch – DISSE KOMMER PÅ BLOKKSKJEMA I NOVEMBER</vt:lpstr>
      <vt:lpstr>Eksempler på studier med spesielle opptakskrav  </vt:lpstr>
      <vt:lpstr>Mest aktuelle realfagskombinasjoner på kda</vt:lpstr>
      <vt:lpstr>Generell studiekompetanse </vt:lpstr>
      <vt:lpstr>PowerPoint-presentasjon</vt:lpstr>
      <vt:lpstr>FØRSTEGANGSVITNEMÅL</vt:lpstr>
      <vt:lpstr>PowerPoint-presentasjon</vt:lpstr>
      <vt:lpstr>PowerPoint-presentasjon</vt:lpstr>
      <vt:lpstr>INFORMASJON TIL ELEVENE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Skolestart 2016</dc:title>
  <dc:creator>Stein Kristian Dillevig</dc:creator>
  <cp:lastModifiedBy>Herdis Wiig</cp:lastModifiedBy>
  <cp:revision>116</cp:revision>
  <dcterms:created xsi:type="dcterms:W3CDTF">2016-08-15T18:39:49Z</dcterms:created>
  <dcterms:modified xsi:type="dcterms:W3CDTF">2018-12-05T02:16:04Z</dcterms:modified>
</cp:coreProperties>
</file>